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vml" ContentType="application/vnd.openxmlformats-officedocument.vmlDrawing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7" r:id="rId3"/>
    <p:sldId id="329" r:id="rId4"/>
    <p:sldId id="332" r:id="rId5"/>
    <p:sldId id="334" r:id="rId6"/>
    <p:sldId id="335" r:id="rId7"/>
    <p:sldId id="330" r:id="rId8"/>
    <p:sldId id="333" r:id="rId9"/>
    <p:sldId id="258" r:id="rId10"/>
    <p:sldId id="331" r:id="rId11"/>
    <p:sldId id="325" r:id="rId12"/>
    <p:sldId id="268" r:id="rId13"/>
    <p:sldId id="326" r:id="rId14"/>
    <p:sldId id="327" r:id="rId15"/>
    <p:sldId id="328" r:id="rId16"/>
    <p:sldId id="267" r:id="rId17"/>
    <p:sldId id="300" r:id="rId18"/>
    <p:sldId id="301" r:id="rId19"/>
    <p:sldId id="302" r:id="rId20"/>
    <p:sldId id="303" r:id="rId21"/>
    <p:sldId id="269" r:id="rId22"/>
    <p:sldId id="265" r:id="rId23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091" autoAdjust="0"/>
    <p:restoredTop sz="69500" autoAdjust="0"/>
  </p:normalViewPr>
  <p:slideViewPr>
    <p:cSldViewPr>
      <p:cViewPr varScale="1">
        <p:scale>
          <a:sx n="54" d="100"/>
          <a:sy n="54" d="100"/>
        </p:scale>
        <p:origin x="-159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36" d="100"/>
          <a:sy n="36" d="100"/>
        </p:scale>
        <p:origin x="-1998" y="-78"/>
      </p:cViewPr>
      <p:guideLst>
        <p:guide orient="horz" pos="2928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57" tIns="46429" rIns="92857" bIns="46429" numCol="1" anchor="t" anchorCtr="0" compatLnSpc="1">
            <a:prstTxWarp prst="textNoShape">
              <a:avLst/>
            </a:prstTxWarp>
          </a:bodyPr>
          <a:lstStyle>
            <a:lvl1pPr defTabSz="928688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57" tIns="46429" rIns="92857" bIns="46429" numCol="1" anchor="t" anchorCtr="0" compatLnSpc="1">
            <a:prstTxWarp prst="textNoShape">
              <a:avLst/>
            </a:prstTxWarp>
          </a:bodyPr>
          <a:lstStyle>
            <a:lvl1pPr algn="r" defTabSz="928688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024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57" tIns="46429" rIns="92857" bIns="46429" numCol="1" anchor="b" anchorCtr="0" compatLnSpc="1">
            <a:prstTxWarp prst="textNoShape">
              <a:avLst/>
            </a:prstTxWarp>
          </a:bodyPr>
          <a:lstStyle>
            <a:lvl1pPr defTabSz="928688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024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57" tIns="46429" rIns="92857" bIns="46429" numCol="1" anchor="b" anchorCtr="0" compatLnSpc="1">
            <a:prstTxWarp prst="textNoShape">
              <a:avLst/>
            </a:prstTxWarp>
          </a:bodyPr>
          <a:lstStyle>
            <a:lvl1pPr algn="r" defTabSz="928688">
              <a:defRPr sz="1200">
                <a:latin typeface="Arial" charset="0"/>
              </a:defRPr>
            </a:lvl1pPr>
          </a:lstStyle>
          <a:p>
            <a:fld id="{B1BD1A95-46D1-40D9-8034-D6765FE1E65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57" tIns="46429" rIns="92857" bIns="46429" numCol="1" anchor="t" anchorCtr="0" compatLnSpc="1">
            <a:prstTxWarp prst="textNoShape">
              <a:avLst/>
            </a:prstTxWarp>
          </a:bodyPr>
          <a:lstStyle>
            <a:lvl1pPr defTabSz="928688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57" tIns="46429" rIns="92857" bIns="46429" numCol="1" anchor="t" anchorCtr="0" compatLnSpc="1">
            <a:prstTxWarp prst="textNoShape">
              <a:avLst/>
            </a:prstTxWarp>
          </a:bodyPr>
          <a:lstStyle>
            <a:lvl1pPr algn="r" defTabSz="928688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105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6488" y="698500"/>
            <a:ext cx="4646612" cy="34845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105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16425"/>
            <a:ext cx="5486400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57" tIns="46429" rIns="92857" bIns="464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05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57" tIns="46429" rIns="92857" bIns="46429" numCol="1" anchor="b" anchorCtr="0" compatLnSpc="1">
            <a:prstTxWarp prst="textNoShape">
              <a:avLst/>
            </a:prstTxWarp>
          </a:bodyPr>
          <a:lstStyle>
            <a:lvl1pPr defTabSz="928688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105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57" tIns="46429" rIns="92857" bIns="46429" numCol="1" anchor="b" anchorCtr="0" compatLnSpc="1">
            <a:prstTxWarp prst="textNoShape">
              <a:avLst/>
            </a:prstTxWarp>
          </a:bodyPr>
          <a:lstStyle>
            <a:lvl1pPr algn="r" defTabSz="928688">
              <a:defRPr sz="1200">
                <a:latin typeface="Arial" charset="0"/>
              </a:defRPr>
            </a:lvl1pPr>
          </a:lstStyle>
          <a:p>
            <a:fld id="{56A48B2A-6CB9-4665-8128-F87875E77AC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FCBA8B-CB6B-4CB4-B9AB-01C61FFE7C65}" type="slidenum">
              <a:rPr lang="en-US"/>
              <a:pPr/>
              <a:t>1</a:t>
            </a:fld>
            <a:endParaRPr lang="en-US"/>
          </a:p>
        </p:txBody>
      </p:sp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B70BCA-6461-408F-A57D-78270BC07612}" type="slidenum">
              <a:rPr lang="en-US"/>
              <a:pPr/>
              <a:t>12</a:t>
            </a:fld>
            <a:endParaRPr lang="en-US"/>
          </a:p>
        </p:txBody>
      </p:sp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D6ECC5-B9D0-4D9B-8BFB-4B51888BE650}" type="slidenum">
              <a:rPr lang="en-US"/>
              <a:pPr/>
              <a:t>13</a:t>
            </a:fld>
            <a:endParaRPr lang="en-US"/>
          </a:p>
        </p:txBody>
      </p:sp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52721B-0BAD-4BF3-A8DF-1B777C7BF59F}" type="slidenum">
              <a:rPr lang="en-US"/>
              <a:pPr/>
              <a:t>14</a:t>
            </a:fld>
            <a:endParaRPr lang="en-US"/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55EB7B-DE5A-456E-9259-800234100E1F}" type="slidenum">
              <a:rPr lang="en-US"/>
              <a:pPr/>
              <a:t>15</a:t>
            </a:fld>
            <a:endParaRPr lang="en-US"/>
          </a:p>
        </p:txBody>
      </p:sp>
      <p:sp>
        <p:nvSpPr>
          <p:cNvPr id="111618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1619" name="Rectangle 3"/>
          <p:cNvSpPr>
            <a:spLocks noChangeArrowheads="1"/>
          </p:cNvSpPr>
          <p:nvPr/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1891" tIns="45139" rIns="91891" bIns="45139" anchor="b"/>
          <a:lstStyle/>
          <a:p>
            <a:pPr algn="r" defTabSz="928688" eaLnBrk="0" hangingPunct="0"/>
            <a:r>
              <a:rPr lang="en-US" sz="1200">
                <a:latin typeface="Times New Roman" pitchFamily="18" charset="0"/>
              </a:rPr>
              <a:t>3</a:t>
            </a:r>
          </a:p>
        </p:txBody>
      </p:sp>
      <p:sp>
        <p:nvSpPr>
          <p:cNvPr id="111620" name="Rectangle 4"/>
          <p:cNvSpPr>
            <a:spLocks noChangeArrowheads="1"/>
          </p:cNvSpPr>
          <p:nvPr/>
        </p:nvSpPr>
        <p:spPr bwMode="auto">
          <a:xfrm>
            <a:off x="0" y="8831263"/>
            <a:ext cx="2971800" cy="465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1621" name="Rectangle 5"/>
          <p:cNvSpPr>
            <a:spLocks noChangeArrowheads="1"/>
          </p:cNvSpPr>
          <p:nvPr/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162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03275" y="471488"/>
            <a:ext cx="5251450" cy="3938587"/>
          </a:xfrm>
          <a:ln w="12700" cap="flat"/>
        </p:spPr>
      </p:sp>
      <p:sp>
        <p:nvSpPr>
          <p:cNvPr id="11162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4400" y="4416425"/>
            <a:ext cx="5029200" cy="4181475"/>
          </a:xfrm>
          <a:ln/>
        </p:spPr>
        <p:txBody>
          <a:bodyPr lIns="91891" tIns="45139" rIns="91891" bIns="45139"/>
          <a:lstStyle/>
          <a:p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D257E4-2D56-4A54-947B-C7A9F2A961FA}" type="slidenum">
              <a:rPr lang="en-US"/>
              <a:pPr/>
              <a:t>16</a:t>
            </a:fld>
            <a:endParaRPr lang="en-US"/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19A66E-36DB-4941-B286-0E4485E813A3}" type="slidenum">
              <a:rPr lang="en-US"/>
              <a:pPr/>
              <a:t>17</a:t>
            </a:fld>
            <a:endParaRPr lang="en-US"/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4FE018-90F3-48A4-87E5-ACCDF266849F}" type="slidenum">
              <a:rPr lang="en-US"/>
              <a:pPr/>
              <a:t>18</a:t>
            </a:fld>
            <a:endParaRPr lang="en-US"/>
          </a:p>
        </p:txBody>
      </p:sp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37783A-2063-421C-9EA2-B41558A06FFC}" type="slidenum">
              <a:rPr lang="en-US"/>
              <a:pPr/>
              <a:t>19</a:t>
            </a:fld>
            <a:endParaRPr lang="en-US"/>
          </a:p>
        </p:txBody>
      </p:sp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A5F3D9-9341-4F9E-8661-2D81A30AC06A}" type="slidenum">
              <a:rPr lang="en-US"/>
              <a:pPr/>
              <a:t>20</a:t>
            </a:fld>
            <a:endParaRPr lang="en-US"/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5EF416-6DD5-4494-B4D3-BA24FD362795}" type="slidenum">
              <a:rPr lang="en-US"/>
              <a:pPr/>
              <a:t>21</a:t>
            </a:fld>
            <a:endParaRPr lang="en-US"/>
          </a:p>
        </p:txBody>
      </p:sp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EFA795-5651-491E-88FE-7CB68DAD8EE6}" type="slidenum">
              <a:rPr lang="en-US"/>
              <a:pPr/>
              <a:t>2</a:t>
            </a:fld>
            <a:endParaRPr lang="en-US"/>
          </a:p>
        </p:txBody>
      </p:sp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EFF5FF-5C1D-4EC5-ADEA-DAB0406F162F}" type="slidenum">
              <a:rPr lang="en-US"/>
              <a:pPr/>
              <a:t>22</a:t>
            </a:fld>
            <a:endParaRPr lang="en-US"/>
          </a:p>
        </p:txBody>
      </p:sp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7F98D4-8E26-443A-87E2-762B2125069A}" type="slidenum">
              <a:rPr lang="en-US"/>
              <a:pPr/>
              <a:t>3</a:t>
            </a:fld>
            <a:endParaRPr lang="en-US"/>
          </a:p>
        </p:txBody>
      </p:sp>
      <p:sp>
        <p:nvSpPr>
          <p:cNvPr id="113666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667" name="Rectangle 3"/>
          <p:cNvSpPr>
            <a:spLocks noChangeArrowheads="1"/>
          </p:cNvSpPr>
          <p:nvPr/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1891" tIns="45139" rIns="91891" bIns="45139" anchor="b"/>
          <a:lstStyle/>
          <a:p>
            <a:pPr algn="r" defTabSz="928688" eaLnBrk="0" hangingPunct="0"/>
            <a:r>
              <a:rPr lang="en-US" sz="1200">
                <a:latin typeface="Times New Roman" pitchFamily="18" charset="0"/>
              </a:rPr>
              <a:t>3</a:t>
            </a:r>
          </a:p>
        </p:txBody>
      </p:sp>
      <p:sp>
        <p:nvSpPr>
          <p:cNvPr id="113668" name="Rectangle 4"/>
          <p:cNvSpPr>
            <a:spLocks noChangeArrowheads="1"/>
          </p:cNvSpPr>
          <p:nvPr/>
        </p:nvSpPr>
        <p:spPr bwMode="auto">
          <a:xfrm>
            <a:off x="0" y="8831263"/>
            <a:ext cx="2971800" cy="465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669" name="Rectangle 5"/>
          <p:cNvSpPr>
            <a:spLocks noChangeArrowheads="1"/>
          </p:cNvSpPr>
          <p:nvPr/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67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03275" y="471488"/>
            <a:ext cx="5251450" cy="3938587"/>
          </a:xfrm>
          <a:ln w="12700" cap="flat"/>
        </p:spPr>
      </p:sp>
      <p:sp>
        <p:nvSpPr>
          <p:cNvPr id="11367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4400" y="4416425"/>
            <a:ext cx="5029200" cy="4181475"/>
          </a:xfrm>
          <a:ln/>
        </p:spPr>
        <p:txBody>
          <a:bodyPr lIns="91891" tIns="45139" rIns="91891" bIns="45139"/>
          <a:lstStyle/>
          <a:p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A2A56C-2B76-477A-A22C-B984BD90515A}" type="slidenum">
              <a:rPr lang="en-US"/>
              <a:pPr/>
              <a:t>4</a:t>
            </a:fld>
            <a:endParaRPr lang="en-US"/>
          </a:p>
        </p:txBody>
      </p:sp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21CD78-2CE0-4D2E-BA3A-6B5477A5CD50}" type="slidenum">
              <a:rPr lang="en-US"/>
              <a:pPr/>
              <a:t>7</a:t>
            </a:fld>
            <a:endParaRPr lang="en-US"/>
          </a:p>
        </p:txBody>
      </p:sp>
      <p:sp>
        <p:nvSpPr>
          <p:cNvPr id="115714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5715" name="Rectangle 3"/>
          <p:cNvSpPr>
            <a:spLocks noChangeArrowheads="1"/>
          </p:cNvSpPr>
          <p:nvPr/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1891" tIns="45139" rIns="91891" bIns="45139" anchor="b"/>
          <a:lstStyle/>
          <a:p>
            <a:pPr algn="r" defTabSz="928688" eaLnBrk="0" hangingPunct="0"/>
            <a:r>
              <a:rPr lang="en-US" sz="1200">
                <a:latin typeface="Times New Roman" pitchFamily="18" charset="0"/>
              </a:rPr>
              <a:t>3</a:t>
            </a:r>
          </a:p>
        </p:txBody>
      </p:sp>
      <p:sp>
        <p:nvSpPr>
          <p:cNvPr id="115716" name="Rectangle 4"/>
          <p:cNvSpPr>
            <a:spLocks noChangeArrowheads="1"/>
          </p:cNvSpPr>
          <p:nvPr/>
        </p:nvSpPr>
        <p:spPr bwMode="auto">
          <a:xfrm>
            <a:off x="0" y="8831263"/>
            <a:ext cx="2971800" cy="465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5717" name="Rectangle 5"/>
          <p:cNvSpPr>
            <a:spLocks noChangeArrowheads="1"/>
          </p:cNvSpPr>
          <p:nvPr/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5718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03275" y="471488"/>
            <a:ext cx="5251450" cy="3938587"/>
          </a:xfrm>
          <a:ln w="12700" cap="flat"/>
        </p:spPr>
      </p:sp>
      <p:sp>
        <p:nvSpPr>
          <p:cNvPr id="11571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4400" y="4416425"/>
            <a:ext cx="5029200" cy="4181475"/>
          </a:xfrm>
          <a:ln/>
        </p:spPr>
        <p:txBody>
          <a:bodyPr lIns="91891" tIns="45139" rIns="91891" bIns="45139"/>
          <a:lstStyle/>
          <a:p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A48B2A-6CB9-4665-8128-F87875E77AC1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6CB218-A3E0-4BE8-A442-3F1B34EC2B47}" type="slidenum">
              <a:rPr lang="en-US"/>
              <a:pPr/>
              <a:t>9</a:t>
            </a:fld>
            <a:endParaRPr lang="en-US"/>
          </a:p>
        </p:txBody>
      </p:sp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42F521-128E-4BCA-A402-919230342C67}" type="slidenum">
              <a:rPr lang="en-US"/>
              <a:pPr/>
              <a:t>10</a:t>
            </a:fld>
            <a:endParaRPr lang="en-US"/>
          </a:p>
        </p:txBody>
      </p:sp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200104-2EFF-4112-8271-37CE37586630}" type="slidenum">
              <a:rPr lang="en-US"/>
              <a:pPr/>
              <a:t>11</a:t>
            </a:fld>
            <a:endParaRPr lang="en-US"/>
          </a:p>
        </p:txBody>
      </p:sp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lt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6213" y="4149725"/>
            <a:ext cx="8856662" cy="836613"/>
          </a:xfrm>
        </p:spPr>
        <p:txBody>
          <a:bodyPr/>
          <a:lstStyle>
            <a:lvl1pPr>
              <a:defRPr sz="3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388" y="5132388"/>
            <a:ext cx="8836025" cy="649287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dt" sz="quarter" idx="2"/>
          </p:nvPr>
        </p:nvSpPr>
        <p:spPr>
          <a:xfrm>
            <a:off x="228600" y="6248400"/>
            <a:ext cx="2362200" cy="476250"/>
          </a:xfrm>
        </p:spPr>
        <p:txBody>
          <a:bodyPr/>
          <a:lstStyle>
            <a:lvl1pPr>
              <a:defRPr/>
            </a:lvl1pPr>
          </a:lstStyle>
          <a:p>
            <a:fld id="{FA7D518B-05EF-4B35-A719-AC46A5C92E16}" type="datetime1">
              <a:rPr lang="en-US"/>
              <a:pPr/>
              <a:t>4/17/2009</a:t>
            </a:fld>
            <a:endParaRPr lang="en-US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NSF, CyberInfrastructure CI-TEAM Award 063652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20D7C0F1-77E3-4C3B-A42C-EF7A41A69BC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3560" name="Rectangle 8"/>
          <p:cNvSpPr>
            <a:spLocks noChangeArrowheads="1"/>
          </p:cNvSpPr>
          <p:nvPr userDrawn="1"/>
        </p:nvSpPr>
        <p:spPr bwMode="white">
          <a:xfrm>
            <a:off x="685800" y="62484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None/>
            </a:pPr>
            <a:endParaRPr lang="en-US" sz="1400">
              <a:solidFill>
                <a:schemeClr val="tx2"/>
              </a:solidFill>
              <a:latin typeface="Verdana" pitchFamily="34" charset="0"/>
            </a:endParaRPr>
          </a:p>
        </p:txBody>
      </p:sp>
      <p:sp>
        <p:nvSpPr>
          <p:cNvPr id="23561" name="Rectangle 9"/>
          <p:cNvSpPr>
            <a:spLocks noChangeArrowheads="1"/>
          </p:cNvSpPr>
          <p:nvPr userDrawn="1"/>
        </p:nvSpPr>
        <p:spPr bwMode="white">
          <a:xfrm>
            <a:off x="533400" y="6248400"/>
            <a:ext cx="350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None/>
            </a:pPr>
            <a:r>
              <a:rPr lang="en-US" sz="1400">
                <a:solidFill>
                  <a:schemeClr val="tx2"/>
                </a:solidFill>
                <a:latin typeface="Verdana" pitchFamily="34" charset="0"/>
              </a:rPr>
              <a:t>June 6, 2007 TeraGrid07</a:t>
            </a:r>
          </a:p>
        </p:txBody>
      </p:sp>
      <p:pic>
        <p:nvPicPr>
          <p:cNvPr id="23562" name="Picture 10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0" y="6254750"/>
            <a:ext cx="914400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A765A33-CF30-4878-9D50-7993F997AA24}" type="datetime1">
              <a:rPr lang="en-US"/>
              <a:pPr/>
              <a:t>4/17/2009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NSF, CyberInfrastructure CI-TEAM Award 063652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D0C086-8AA1-4A50-9717-11E2DD63DC3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1150" y="476250"/>
            <a:ext cx="2087563" cy="59769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476250"/>
            <a:ext cx="6113462" cy="59769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C1B0A33-2EBF-4581-A1A7-2F42B777A5F1}" type="datetime1">
              <a:rPr lang="en-US"/>
              <a:pPr/>
              <a:t>4/17/2009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NSF, CyberInfrastructure CI-TEAM Award 063652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DA5A7F-FD6D-430F-BA68-8B0E2E1EEBB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0295D7C-7797-4394-95A4-62C1D47944F5}" type="datetime1">
              <a:rPr lang="en-US"/>
              <a:pPr/>
              <a:t>4/17/2009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NSF, CyberInfrastructure CI-TEAM Award 063652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9E98A4-7960-43E9-B7BE-D7A2838E81C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C8D76CE-590D-4266-85ED-A41E68B80DE9}" type="datetime1">
              <a:rPr lang="en-US"/>
              <a:pPr/>
              <a:t>4/17/2009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NSF, CyberInfrastructure CI-TEAM Award 063652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DE977F-0D82-408F-B01D-C43104CEB54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288" y="1484313"/>
            <a:ext cx="4100512" cy="4968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4313"/>
            <a:ext cx="4100513" cy="4968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0E00796-5C2A-4D7F-B9FA-E921142494A2}" type="datetime1">
              <a:rPr lang="en-US"/>
              <a:pPr/>
              <a:t>4/17/2009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NSF, CyberInfrastructure CI-TEAM Award 063652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E948FF-C0C3-4A1D-9223-04634014CC8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E1A8437-3174-4F83-9375-CD5A283FECC3}" type="datetime1">
              <a:rPr lang="en-US"/>
              <a:pPr/>
              <a:t>4/17/2009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NSF, CyberInfrastructure CI-TEAM Award 063652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945930-F024-4D43-983F-446ED9649E5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8B45D8E-DB40-4987-B15A-BD292A146F71}" type="datetime1">
              <a:rPr lang="en-US"/>
              <a:pPr/>
              <a:t>4/17/2009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NSF, CyberInfrastructure CI-TEAM Award 063652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9F39FA-9481-467E-B3EB-70089356E60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D80D13F-ECCD-454A-BDDE-1566C9769141}" type="datetime1">
              <a:rPr lang="en-US"/>
              <a:pPr/>
              <a:t>4/17/2009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NSF, CyberInfrastructure CI-TEAM Award 063652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B8C2F5-568F-46BD-B640-FECEFA338BA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6C8F548-7E28-4F32-8989-07813A8190C6}" type="datetime1">
              <a:rPr lang="en-US"/>
              <a:pPr/>
              <a:t>4/17/2009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NSF, CyberInfrastructure CI-TEAM Award 063652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C0D2BC-5E1E-42EB-88B2-8A5EFDE189C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69C91A-0911-4AEC-8C0E-0CB48D31C988}" type="datetime1">
              <a:rPr lang="en-US"/>
              <a:pPr/>
              <a:t>4/17/2009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NSF, CyberInfrastructure CI-TEAM Award 063652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7EB0B7-8CC2-461C-80DB-FC94E41D0FD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476250"/>
            <a:ext cx="835342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484313"/>
            <a:ext cx="8353425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fld id="{2E382B04-D142-4C9E-8057-D2369DEF777D}" type="datetime1">
              <a:rPr lang="en-US"/>
              <a:pPr/>
              <a:t>4/17/2009</a:t>
            </a:fld>
            <a:endParaRPr lang="en-US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r>
              <a:rPr lang="en-US" dirty="0"/>
              <a:t>NSF, CyberInfrastructure CI-TEAM Award 063652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fld id="{464442E1-A43E-41C2-8DF9-9845CFB7696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2540" name="Rectangle 12"/>
          <p:cNvSpPr>
            <a:spLocks noChangeArrowheads="1"/>
          </p:cNvSpPr>
          <p:nvPr userDrawn="1"/>
        </p:nvSpPr>
        <p:spPr bwMode="white">
          <a:xfrm>
            <a:off x="6324600" y="6400800"/>
            <a:ext cx="236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en-US" sz="1000" b="1">
              <a:latin typeface="Segoe UI" pitchFamily="34" charset="0"/>
            </a:endParaRPr>
          </a:p>
          <a:p>
            <a:pPr algn="r"/>
            <a:endParaRPr lang="en-US">
              <a:latin typeface="Verdana" pitchFamily="34" charset="0"/>
            </a:endParaRPr>
          </a:p>
        </p:txBody>
      </p:sp>
      <p:pic>
        <p:nvPicPr>
          <p:cNvPr id="22543" name="Picture 15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620000" y="152400"/>
            <a:ext cx="1381125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/>
  <p:txStyles>
    <p:titleStyle>
      <a:lvl1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ucationgrid.org/index.html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si-ciec.org/eduwiki/index.php/MSI-CIEC_Mission_and_Goal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ucationgrid.org/index.html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nsf.gov/pubs/2007/nsf0728/index.jsp" TargetMode="External"/><Relationship Id="rId4" Type="http://schemas.openxmlformats.org/officeDocument/2006/relationships/hyperlink" Target="http://www.msiciec.org/eduwiki/index.php/MainPag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7338" y="2971800"/>
            <a:ext cx="8856662" cy="1598613"/>
          </a:xfrm>
        </p:spPr>
        <p:txBody>
          <a:bodyPr/>
          <a:lstStyle/>
          <a:p>
            <a:r>
              <a:rPr lang="en-US" sz="2400" dirty="0"/>
              <a:t>CI-TEAM </a:t>
            </a:r>
            <a:r>
              <a:rPr lang="en-US" sz="2400" dirty="0" smtClean="0"/>
              <a:t>MSI-CIEC  </a:t>
            </a:r>
            <a:br>
              <a:rPr lang="en-US" sz="2400" dirty="0" smtClean="0"/>
            </a:br>
            <a:r>
              <a:rPr lang="en-US" sz="2400" dirty="0" smtClean="0"/>
              <a:t>North Dakota Tribal Colleges CyberInfrastructure Day</a:t>
            </a:r>
            <a:br>
              <a:rPr lang="en-US" sz="2400" dirty="0" smtClean="0"/>
            </a:br>
            <a:endParaRPr lang="en-US" sz="24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388" y="4572000"/>
            <a:ext cx="8836025" cy="1030288"/>
          </a:xfrm>
        </p:spPr>
        <p:txBody>
          <a:bodyPr/>
          <a:lstStyle/>
          <a:p>
            <a:r>
              <a:rPr lang="en-US" dirty="0"/>
              <a:t>Richard A. Aló, Presenter,  PI</a:t>
            </a:r>
          </a:p>
          <a:p>
            <a:r>
              <a:rPr lang="en-US" dirty="0"/>
              <a:t>Co </a:t>
            </a:r>
            <a:r>
              <a:rPr lang="en-US" dirty="0" smtClean="0"/>
              <a:t>PIs: </a:t>
            </a:r>
            <a:r>
              <a:rPr lang="en-US" dirty="0"/>
              <a:t>Karl Barnes, NAFEO; Diane Baxter, SDSC; Al Kuslikis, AIHEC; Geoffrey Fox, Indiana University; Alex Ramirez, HACU.  </a:t>
            </a:r>
          </a:p>
          <a:p>
            <a:r>
              <a:rPr lang="en-US" dirty="0" smtClean="0"/>
              <a:t>Billy Kung, Coordinator; Julie </a:t>
            </a:r>
            <a:r>
              <a:rPr lang="en-US" dirty="0"/>
              <a:t>Foertsch, Evaluator, University of Wisconsin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6149975"/>
            <a:ext cx="533400" cy="631825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0D7C0F1-77E3-4C3B-A42C-EF7A41A69BCF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NSF, CyberInfrastructure CI-TEAM Award 063652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AFEB5-28CD-470F-BFC5-5EE548395E45}" type="datetime1">
              <a:rPr lang="en-US"/>
              <a:pPr/>
              <a:t>4/17/2009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NSF, CyberInfrastructure CI-TEAM Award 063652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366BE-F68A-42EE-8F63-0010614D94A8}" type="slidenum">
              <a:rPr lang="en-US"/>
              <a:pPr/>
              <a:t>10</a:t>
            </a:fld>
            <a:endParaRPr lang="en-US"/>
          </a:p>
        </p:txBody>
      </p:sp>
      <p:sp>
        <p:nvSpPr>
          <p:cNvPr id="11776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MSI CIEC </a:t>
            </a:r>
            <a:r>
              <a:rPr lang="en-US" sz="2800"/>
              <a:t>Meaningful Engagement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</a:pPr>
            <a:r>
              <a:rPr lang="en-US" sz="2000" b="1" dirty="0"/>
              <a:t>Support Community interested in CyberInfrastructure</a:t>
            </a:r>
          </a:p>
          <a:p>
            <a:pPr>
              <a:lnSpc>
                <a:spcPct val="80000"/>
              </a:lnSpc>
            </a:pPr>
            <a:r>
              <a:rPr lang="en-US" sz="2000" b="1" dirty="0"/>
              <a:t>Lead a few projects but also</a:t>
            </a:r>
          </a:p>
          <a:p>
            <a:pPr>
              <a:lnSpc>
                <a:spcPct val="80000"/>
              </a:lnSpc>
            </a:pPr>
            <a:r>
              <a:rPr lang="en-US" sz="2000" b="1" dirty="0"/>
              <a:t>Provide scalable implementation MSI CIEC Mission</a:t>
            </a:r>
          </a:p>
          <a:p>
            <a:pPr lvl="1">
              <a:lnSpc>
                <a:spcPct val="80000"/>
              </a:lnSpc>
            </a:pPr>
            <a:r>
              <a:rPr lang="en-US" sz="1800" b="1" dirty="0"/>
              <a:t>Leveraging/ advising  relevant projects led by others</a:t>
            </a:r>
          </a:p>
          <a:p>
            <a:pPr lvl="1">
              <a:lnSpc>
                <a:spcPct val="80000"/>
              </a:lnSpc>
            </a:pPr>
            <a:endParaRPr lang="en-US" sz="1800" b="1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 b="1" dirty="0"/>
              <a:t>Features of our Future Work</a:t>
            </a:r>
          </a:p>
          <a:p>
            <a:pPr>
              <a:lnSpc>
                <a:spcPct val="80000"/>
              </a:lnSpc>
            </a:pPr>
            <a:r>
              <a:rPr lang="en-US" sz="2000" b="1" dirty="0"/>
              <a:t>Institutional Activities: </a:t>
            </a:r>
          </a:p>
          <a:p>
            <a:pPr lvl="1">
              <a:lnSpc>
                <a:spcPct val="80000"/>
              </a:lnSpc>
            </a:pPr>
            <a:r>
              <a:rPr lang="en-US" sz="1800" b="1" dirty="0"/>
              <a:t>executive presentations</a:t>
            </a:r>
          </a:p>
          <a:p>
            <a:pPr lvl="1">
              <a:lnSpc>
                <a:spcPct val="80000"/>
              </a:lnSpc>
            </a:pPr>
            <a:r>
              <a:rPr lang="en-US" sz="1800" b="1" dirty="0"/>
              <a:t>Campus Visits to Plan CyberInfrastructure</a:t>
            </a:r>
          </a:p>
          <a:p>
            <a:pPr>
              <a:lnSpc>
                <a:spcPct val="80000"/>
              </a:lnSpc>
            </a:pPr>
            <a:r>
              <a:rPr lang="en-US" sz="2000" b="1" dirty="0"/>
              <a:t>Funding Faculty Release Time and Students</a:t>
            </a:r>
          </a:p>
          <a:p>
            <a:pPr>
              <a:lnSpc>
                <a:spcPct val="80000"/>
              </a:lnSpc>
            </a:pPr>
            <a:r>
              <a:rPr lang="en-US" sz="2000" b="1" dirty="0"/>
              <a:t>Curriculum Enhancement</a:t>
            </a:r>
          </a:p>
          <a:p>
            <a:pPr>
              <a:lnSpc>
                <a:spcPct val="80000"/>
              </a:lnSpc>
            </a:pPr>
            <a:r>
              <a:rPr lang="en-US" sz="2000" b="1" dirty="0"/>
              <a:t>Education/ Training– Faculty, Students, CI Support Staff</a:t>
            </a:r>
          </a:p>
          <a:p>
            <a:pPr>
              <a:lnSpc>
                <a:spcPct val="80000"/>
              </a:lnSpc>
            </a:pP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38C05-D7E4-4719-9DAC-47FD6F1536D2}" type="datetime1">
              <a:rPr lang="en-US"/>
              <a:pPr/>
              <a:t>4/17/2009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NSF, CyberInfrastructure CI-TEAM Award 063652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EBE3E-A2C3-4640-B5F3-AB8CFD1D39AC}" type="slidenum">
              <a:rPr lang="en-US"/>
              <a:pPr/>
              <a:t>11</a:t>
            </a:fld>
            <a:endParaRPr lang="en-US"/>
          </a:p>
        </p:txBody>
      </p:sp>
      <p:sp>
        <p:nvSpPr>
          <p:cNvPr id="10650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/>
              <a:t>Mainstay of CI and TeraGrid</a:t>
            </a:r>
            <a:r>
              <a:rPr lang="en-US" sz="3200" b="1"/>
              <a:t/>
            </a:r>
            <a:br>
              <a:rPr lang="en-US" sz="3200" b="1"/>
            </a:br>
            <a:endParaRPr lang="en-US" sz="3200" b="1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000" b="1">
                <a:solidFill>
                  <a:schemeClr val="accent2"/>
                </a:solidFill>
              </a:rPr>
              <a:t>Collaboration Like Science Research/Technology Today</a:t>
            </a:r>
          </a:p>
          <a:p>
            <a:pPr>
              <a:buFont typeface="Wingdings" pitchFamily="2" charset="2"/>
              <a:buNone/>
            </a:pPr>
            <a:r>
              <a:rPr lang="en-US" sz="2800" b="1">
                <a:solidFill>
                  <a:schemeClr val="accent2"/>
                </a:solidFill>
              </a:rPr>
              <a:t>-----------------------------------------------</a:t>
            </a:r>
          </a:p>
          <a:p>
            <a:pPr>
              <a:buFont typeface="Wingdings" pitchFamily="2" charset="2"/>
              <a:buNone/>
            </a:pPr>
            <a:r>
              <a:rPr lang="en-US" sz="2800" b="1"/>
              <a:t>MSI CIEC provides</a:t>
            </a:r>
          </a:p>
          <a:p>
            <a:r>
              <a:rPr lang="en-US" sz="2800" b="1"/>
              <a:t>point of collaboration/engagement to</a:t>
            </a:r>
          </a:p>
          <a:p>
            <a:pPr lvl="1"/>
            <a:r>
              <a:rPr lang="en-US" sz="2400" b="1"/>
              <a:t>CI for MSIs</a:t>
            </a:r>
          </a:p>
          <a:p>
            <a:pPr lvl="1"/>
            <a:r>
              <a:rPr lang="en-US" sz="2400" b="1"/>
              <a:t>MSIs for CI projects /resources</a:t>
            </a:r>
          </a:p>
          <a:p>
            <a:r>
              <a:rPr lang="en-US" sz="2800" b="1"/>
              <a:t>As scalable, equitable mechanism for developing CI enabled STEM workforce</a:t>
            </a:r>
          </a:p>
          <a:p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FBABC-1A51-4CD1-A6F9-B30714F12C02}" type="datetime1">
              <a:rPr lang="en-US"/>
              <a:pPr/>
              <a:t>4/17/2009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NSF, CyberInfrastructure CI-TEAM Award 063652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6E8CE-F3FE-4724-8C9E-C81E30B5978B}" type="slidenum">
              <a:rPr lang="en-US"/>
              <a:pPr/>
              <a:t>12</a:t>
            </a:fld>
            <a:endParaRPr lang="en-US"/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/>
              <a:t>Examples        </a:t>
            </a:r>
            <a:r>
              <a:rPr lang="en-US" sz="2800" b="1">
                <a:solidFill>
                  <a:schemeClr val="accent2"/>
                </a:solidFill>
              </a:rPr>
              <a:t>MSI-CIEC Projects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8062913" cy="496887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en-US" sz="2400" b="1" dirty="0">
              <a:solidFill>
                <a:schemeClr val="accent2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en-US" sz="2400" b="1" dirty="0">
                <a:solidFill>
                  <a:schemeClr val="accent2"/>
                </a:solidFill>
              </a:rPr>
              <a:t>MSI CyberInfrastructure Institute- MSI C(I)</a:t>
            </a:r>
            <a:r>
              <a:rPr lang="en-US" sz="2400" b="1" dirty="0">
                <a:solidFill>
                  <a:schemeClr val="accent2"/>
                </a:solidFill>
                <a:cs typeface="Arial" charset="0"/>
              </a:rPr>
              <a:t>²-</a:t>
            </a:r>
            <a:r>
              <a:rPr lang="en-US" sz="2400" b="1" dirty="0"/>
              <a:t> Geoffrey Fox, PI</a:t>
            </a:r>
          </a:p>
          <a:p>
            <a:pPr lvl="1"/>
            <a:r>
              <a:rPr lang="en-US" sz="2000" b="1" dirty="0"/>
              <a:t>NSF CI-TEAM Demonstration Project</a:t>
            </a:r>
          </a:p>
          <a:p>
            <a:pPr lvl="1"/>
            <a:r>
              <a:rPr lang="en-US" sz="2000" b="1" dirty="0"/>
              <a:t>formed community of learning and practice among MSI faculty, students and staff in IT and computer and domain sciences and leading researchers within the established CI community. </a:t>
            </a:r>
          </a:p>
          <a:p>
            <a:pPr lvl="1"/>
            <a:r>
              <a:rPr lang="en-US" sz="2400" b="1" dirty="0">
                <a:hlinkClick r:id="rId3"/>
              </a:rPr>
              <a:t>http://www.educationgrid.org/index.html</a:t>
            </a:r>
            <a:r>
              <a:rPr lang="en-US" sz="2400" b="1" dirty="0"/>
              <a:t>  gives</a:t>
            </a:r>
          </a:p>
          <a:p>
            <a:pPr lvl="2"/>
            <a:r>
              <a:rPr lang="en-US" sz="2000" b="1" dirty="0"/>
              <a:t>Presentations</a:t>
            </a:r>
          </a:p>
          <a:p>
            <a:pPr lvl="2"/>
            <a:r>
              <a:rPr lang="en-US" sz="2000" b="1" dirty="0"/>
              <a:t>Original proposal</a:t>
            </a:r>
          </a:p>
          <a:p>
            <a:pPr lvl="2"/>
            <a:r>
              <a:rPr lang="en-US" sz="2000" b="1" dirty="0"/>
              <a:t>Teragrid06 presentations</a:t>
            </a:r>
          </a:p>
          <a:p>
            <a:pPr>
              <a:lnSpc>
                <a:spcPct val="120000"/>
              </a:lnSpc>
              <a:buFont typeface="Wingdings" pitchFamily="2" charset="2"/>
              <a:buNone/>
            </a:pP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27A87-8FA4-482D-9C04-CC20D8A67670}" type="datetime1">
              <a:rPr lang="en-US"/>
              <a:pPr/>
              <a:t>4/17/2009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NSF, CyberInfrastructure CI-TEAM Award 063652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F2E5A-8726-44F5-B7D9-4A32AAC395E6}" type="slidenum">
              <a:rPr lang="en-US"/>
              <a:pPr/>
              <a:t>13</a:t>
            </a:fld>
            <a:endParaRPr lang="en-US"/>
          </a:p>
        </p:txBody>
      </p:sp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/>
              <a:t>Navajo Technical College:    Internet to the Hogan Project</a:t>
            </a:r>
            <a:br>
              <a:rPr lang="en-US" sz="2000" b="1"/>
            </a:br>
            <a:endParaRPr lang="en-US" sz="2000" b="1"/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/>
              <a:t>High Performance Networking; Cluster/Grid Computing</a:t>
            </a:r>
          </a:p>
          <a:p>
            <a:pPr>
              <a:lnSpc>
                <a:spcPct val="90000"/>
              </a:lnSpc>
            </a:pPr>
            <a:r>
              <a:rPr lang="en-US" sz="2400"/>
              <a:t>For Navajo Nation and the College</a:t>
            </a:r>
          </a:p>
          <a:p>
            <a:pPr>
              <a:lnSpc>
                <a:spcPct val="90000"/>
              </a:lnSpc>
            </a:pPr>
            <a:r>
              <a:rPr lang="en-US" sz="2400"/>
              <a:t>Collaboration of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MSI CIEC  and our Partners including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San Diego Supercomputer Center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TeraGrid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National Center for Supercomputer Applications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/>
              <a:t>Working with HSI University of New Mexico</a:t>
            </a:r>
          </a:p>
          <a:p>
            <a:pPr lvl="2">
              <a:lnSpc>
                <a:spcPct val="90000"/>
              </a:lnSpc>
            </a:pPr>
            <a:r>
              <a:rPr lang="en-US" sz="1800"/>
              <a:t>SDSC High Performance Wireless Research and Education Network connecting to the National Lambda Rail and Internet 2 at OC3 speeds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/>
              <a:t>NTC expanding degree offerings through PhD, Navajo K-12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FED9A-953A-47FE-8F12-A1FA142BD6D3}" type="datetime1">
              <a:rPr lang="en-US"/>
              <a:pPr/>
              <a:t>4/17/2009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NSF, CyberInfrastructure CI-TEAM Award 063652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3D5DD-1AF0-4624-80D3-895D391B9DDD}" type="slidenum">
              <a:rPr lang="en-US"/>
              <a:pPr/>
              <a:t>14</a:t>
            </a:fld>
            <a:endParaRPr lang="en-US"/>
          </a:p>
        </p:txBody>
      </p:sp>
      <p:sp>
        <p:nvSpPr>
          <p:cNvPr id="10854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/>
              <a:t>Navajo Technical College Hogan Project</a:t>
            </a:r>
          </a:p>
        </p:txBody>
      </p:sp>
      <p:pic>
        <p:nvPicPr>
          <p:cNvPr id="108551" name="Picture 7" descr="NTC Event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258888" y="1484313"/>
            <a:ext cx="7427912" cy="5373687"/>
          </a:xfrm>
          <a:noFill/>
          <a:ln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CCAEE-F53A-4A9B-8E38-A29D66F4449B}" type="datetime1">
              <a:rPr lang="en-US"/>
              <a:pPr/>
              <a:t>4/17/2009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NSF, CyberInfrastructure CI-TEAM Award 063652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E0DCC-D6BF-4E61-8913-22B85B1C1DC6}" type="slidenum">
              <a:rPr lang="en-US"/>
              <a:pPr/>
              <a:t>15</a:t>
            </a:fld>
            <a:endParaRPr lang="en-US"/>
          </a:p>
        </p:txBody>
      </p:sp>
      <p:sp>
        <p:nvSpPr>
          <p:cNvPr id="109570" name="Rectangle 2"/>
          <p:cNvSpPr>
            <a:spLocks noChangeArrowheads="1"/>
          </p:cNvSpPr>
          <p:nvPr/>
        </p:nvSpPr>
        <p:spPr bwMode="auto">
          <a:xfrm>
            <a:off x="692150" y="6253163"/>
            <a:ext cx="1871663" cy="469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9571" name="Rectangle 3"/>
          <p:cNvSpPr>
            <a:spLocks noChangeArrowheads="1"/>
          </p:cNvSpPr>
          <p:nvPr/>
        </p:nvSpPr>
        <p:spPr bwMode="auto">
          <a:xfrm>
            <a:off x="3117850" y="6253163"/>
            <a:ext cx="2908300" cy="469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9572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" y="762000"/>
            <a:ext cx="9115425" cy="762000"/>
          </a:xfrm>
        </p:spPr>
        <p:txBody>
          <a:bodyPr/>
          <a:lstStyle/>
          <a:p>
            <a:r>
              <a:rPr lang="en-US" sz="2400"/>
              <a:t>Elizabeth City State University- HBCU 3,000 students</a:t>
            </a:r>
          </a:p>
        </p:txBody>
      </p:sp>
      <p:sp>
        <p:nvSpPr>
          <p:cNvPr id="10957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8610600" cy="5486400"/>
          </a:xfrm>
          <a:noFill/>
          <a:ln/>
        </p:spPr>
        <p:txBody>
          <a:bodyPr lIns="91418" tIns="45709" rIns="91418" bIns="45709"/>
          <a:lstStyle/>
          <a:p>
            <a:pPr marL="206375" indent="-206375" defTabSz="450850">
              <a:lnSpc>
                <a:spcPct val="80000"/>
              </a:lnSpc>
            </a:pPr>
            <a:r>
              <a:rPr lang="en-US" sz="2400" b="1"/>
              <a:t>Polar Grid CI through </a:t>
            </a:r>
            <a:r>
              <a:rPr lang="en-US" sz="2400" b="1">
                <a:solidFill>
                  <a:schemeClr val="accent2"/>
                </a:solidFill>
              </a:rPr>
              <a:t>PolarGrid Science Gateway</a:t>
            </a:r>
            <a:r>
              <a:rPr lang="en-US" sz="2400" b="1"/>
              <a:t> </a:t>
            </a:r>
          </a:p>
          <a:p>
            <a:pPr marL="206375" indent="-206375" defTabSz="450850">
              <a:lnSpc>
                <a:spcPct val="80000"/>
              </a:lnSpc>
            </a:pPr>
            <a:r>
              <a:rPr lang="en-US" sz="2400" b="1"/>
              <a:t>Collaboration of</a:t>
            </a:r>
            <a:r>
              <a:rPr lang="en-US" sz="2800"/>
              <a:t>  </a:t>
            </a:r>
          </a:p>
          <a:p>
            <a:pPr marL="604838" lvl="1" indent="-149225" defTabSz="450850">
              <a:lnSpc>
                <a:spcPct val="80000"/>
              </a:lnSpc>
            </a:pPr>
            <a:r>
              <a:rPr lang="en-US" sz="2400" b="1"/>
              <a:t>MSI CIEC</a:t>
            </a:r>
          </a:p>
          <a:p>
            <a:pPr marL="604838" lvl="1" indent="-149225" defTabSz="450850">
              <a:lnSpc>
                <a:spcPct val="80000"/>
              </a:lnSpc>
            </a:pPr>
            <a:r>
              <a:rPr lang="en-US" sz="2400" b="1"/>
              <a:t>NSF Center for Remote Sensing of Ice Sheets</a:t>
            </a:r>
          </a:p>
          <a:p>
            <a:pPr marL="604838" lvl="1" indent="-149225" defTabSz="450850">
              <a:lnSpc>
                <a:spcPct val="80000"/>
              </a:lnSpc>
            </a:pPr>
            <a:r>
              <a:rPr lang="en-US" sz="2400" b="1"/>
              <a:t>Links TeraGrid with CReSIS</a:t>
            </a:r>
          </a:p>
          <a:p>
            <a:pPr marL="206375" indent="-206375" defTabSz="450850">
              <a:lnSpc>
                <a:spcPct val="80000"/>
              </a:lnSpc>
            </a:pPr>
            <a:r>
              <a:rPr lang="en-US" sz="2400" b="1"/>
              <a:t>ECSU and Indiana University now creating CI linking intermittently disconnected field and base grids in polar regions to ‘lower 48’ data and computing resources</a:t>
            </a:r>
          </a:p>
          <a:p>
            <a:pPr marL="604838" lvl="1" indent="-149225" defTabSz="450850">
              <a:lnSpc>
                <a:spcPct val="80000"/>
              </a:lnSpc>
            </a:pPr>
            <a:r>
              <a:rPr lang="en-US" sz="2400" b="1"/>
              <a:t>Significant Hardware/ Software challenges advancing</a:t>
            </a:r>
            <a:r>
              <a:rPr lang="en-US" sz="2400"/>
              <a:t> CI </a:t>
            </a:r>
            <a:r>
              <a:rPr lang="en-US" sz="2400" b="1"/>
              <a:t>research enabling new science discoveries</a:t>
            </a:r>
          </a:p>
          <a:p>
            <a:pPr marL="206375" indent="-206375" defTabSz="450850">
              <a:lnSpc>
                <a:spcPct val="80000"/>
              </a:lnSpc>
            </a:pPr>
            <a:r>
              <a:rPr lang="en-US" sz="2400" b="1"/>
              <a:t>Adding CI track in Masters program and CI Internships</a:t>
            </a:r>
          </a:p>
          <a:p>
            <a:pPr marL="206375" indent="-206375" defTabSz="450850">
              <a:lnSpc>
                <a:spcPct val="80000"/>
              </a:lnSpc>
            </a:pPr>
            <a:endParaRPr lang="en-US" sz="2600">
              <a:latin typeface="Book Antiqu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04A94-86A4-4C76-994A-F26BD7621CB2}" type="datetime1">
              <a:rPr lang="en-US"/>
              <a:pPr/>
              <a:t>4/17/2009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NSF, CyberInfrastructure CI-TEAM Award 063652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499A0-8727-4FE1-86A3-BFB8D435FEC1}" type="slidenum">
              <a:rPr lang="en-US"/>
              <a:pPr/>
              <a:t>16</a:t>
            </a:fld>
            <a:endParaRPr lang="en-US"/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/>
              <a:t>Elizabeth City State University PolarGrid Science Gateway</a:t>
            </a:r>
          </a:p>
        </p:txBody>
      </p:sp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10600" y="6324600"/>
            <a:ext cx="460375" cy="425450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</p:pic>
      <p:pic>
        <p:nvPicPr>
          <p:cNvPr id="35846" name="Picture 6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762000" y="1524000"/>
            <a:ext cx="8091488" cy="5029200"/>
          </a:xfrm>
          <a:noFill/>
          <a:ln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5A383-5904-47A7-8D41-DE0E1C595538}" type="datetime1">
              <a:rPr lang="en-US"/>
              <a:pPr/>
              <a:t>4/17/2009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NSF, CyberInfrastructure CI-TEAM Award 063652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60EC2-5625-4E6E-9C34-A3574891F803}" type="slidenum">
              <a:rPr lang="en-US"/>
              <a:pPr/>
              <a:t>17</a:t>
            </a:fld>
            <a:endParaRPr lang="en-US"/>
          </a:p>
        </p:txBody>
      </p:sp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/>
              <a:t>Other Emulatable MSIs Meaningfully Engaged in CI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1800" b="1"/>
              <a:t>University of  Texas Brownsville- HSI</a:t>
            </a:r>
          </a:p>
          <a:p>
            <a:pPr lvl="1">
              <a:lnSpc>
                <a:spcPct val="80000"/>
              </a:lnSpc>
            </a:pPr>
            <a:r>
              <a:rPr lang="en-US" sz="1600" b="1"/>
              <a:t>Gravitational Wave Astronomy </a:t>
            </a:r>
          </a:p>
          <a:p>
            <a:pPr lvl="1">
              <a:lnSpc>
                <a:spcPct val="80000"/>
              </a:lnSpc>
            </a:pPr>
            <a:r>
              <a:rPr lang="en-US" sz="1600" b="1"/>
              <a:t>Collaborating with TeraGrid, Texas Advanced Computing Center, Open Science Grid</a:t>
            </a:r>
          </a:p>
          <a:p>
            <a:pPr>
              <a:lnSpc>
                <a:spcPct val="80000"/>
              </a:lnSpc>
            </a:pPr>
            <a:r>
              <a:rPr lang="en-US" sz="1800" b="1"/>
              <a:t>Florida International University- HSI</a:t>
            </a:r>
          </a:p>
          <a:p>
            <a:pPr lvl="1">
              <a:lnSpc>
                <a:spcPct val="80000"/>
              </a:lnSpc>
            </a:pPr>
            <a:r>
              <a:rPr lang="en-US" sz="1600" b="1"/>
              <a:t>International CyberBridges Project</a:t>
            </a:r>
          </a:p>
          <a:p>
            <a:pPr lvl="1">
              <a:lnSpc>
                <a:spcPct val="80000"/>
              </a:lnSpc>
            </a:pPr>
            <a:r>
              <a:rPr lang="en-US" sz="1600" b="1"/>
              <a:t>Center for High Energy Physics Research and Education Outreach</a:t>
            </a:r>
          </a:p>
          <a:p>
            <a:pPr>
              <a:lnSpc>
                <a:spcPct val="80000"/>
              </a:lnSpc>
            </a:pPr>
            <a:r>
              <a:rPr lang="en-US" sz="1800" b="1"/>
              <a:t>University of Texas at El Paso- HSI</a:t>
            </a:r>
          </a:p>
          <a:p>
            <a:pPr lvl="1">
              <a:lnSpc>
                <a:spcPct val="80000"/>
              </a:lnSpc>
            </a:pPr>
            <a:r>
              <a:rPr lang="en-US" sz="1600" b="1"/>
              <a:t>Research /Education program in Grid Computing and Semantic Web</a:t>
            </a:r>
          </a:p>
          <a:p>
            <a:pPr lvl="1">
              <a:lnSpc>
                <a:spcPct val="80000"/>
              </a:lnSpc>
            </a:pPr>
            <a:r>
              <a:rPr lang="en-US" sz="1600" b="1"/>
              <a:t>GEON Project</a:t>
            </a:r>
          </a:p>
          <a:p>
            <a:pPr>
              <a:lnSpc>
                <a:spcPct val="80000"/>
              </a:lnSpc>
            </a:pPr>
            <a:r>
              <a:rPr lang="en-US" sz="1800" b="1"/>
              <a:t>University of New Mexico –HSI</a:t>
            </a:r>
          </a:p>
          <a:p>
            <a:pPr lvl="1">
              <a:lnSpc>
                <a:spcPct val="80000"/>
              </a:lnSpc>
            </a:pPr>
            <a:r>
              <a:rPr lang="en-US" sz="1600" b="1"/>
              <a:t>Providing HP connectivity to Navajo Tech</a:t>
            </a:r>
          </a:p>
          <a:p>
            <a:pPr lvl="1">
              <a:lnSpc>
                <a:spcPct val="80000"/>
              </a:lnSpc>
            </a:pPr>
            <a:r>
              <a:rPr lang="en-US" sz="1600" b="1"/>
              <a:t>Soon to become the first MSI on Top 500 Supercomputer list</a:t>
            </a:r>
          </a:p>
          <a:p>
            <a:pPr>
              <a:lnSpc>
                <a:spcPct val="80000"/>
              </a:lnSpc>
            </a:pPr>
            <a:r>
              <a:rPr lang="en-US" sz="1800" b="1"/>
              <a:t>Howard University- HBCU- LEAD Project with TeraGrid and University of Okalahoma</a:t>
            </a:r>
          </a:p>
          <a:p>
            <a:pPr>
              <a:lnSpc>
                <a:spcPct val="80000"/>
              </a:lnSpc>
            </a:pPr>
            <a:r>
              <a:rPr lang="en-US" sz="1800" b="1"/>
              <a:t>Southern University- HBCU- LONI Grid Computing Project</a:t>
            </a:r>
          </a:p>
          <a:p>
            <a:pPr>
              <a:lnSpc>
                <a:spcPct val="80000"/>
              </a:lnSpc>
            </a:pPr>
            <a:endParaRPr lang="en-US" sz="18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5E170-5632-4509-901E-053992F93D96}" type="datetime1">
              <a:rPr lang="en-US"/>
              <a:pPr/>
              <a:t>4/17/2009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NSF, CyberInfrastructure CI-TEAM Award 063652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991D8-E228-4EDB-8825-548C7C1F67C0}" type="slidenum">
              <a:rPr lang="en-US"/>
              <a:pPr/>
              <a:t>18</a:t>
            </a:fld>
            <a:endParaRPr lang="en-US"/>
          </a:p>
        </p:txBody>
      </p:sp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/>
              <a:t>Laying Sustainable Foundation for Scalability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000" b="1" dirty="0"/>
              <a:t>Surveying MSIs and Building Participation</a:t>
            </a:r>
          </a:p>
          <a:p>
            <a:pPr lvl="1">
              <a:lnSpc>
                <a:spcPct val="80000"/>
              </a:lnSpc>
            </a:pPr>
            <a:r>
              <a:rPr lang="en-US" sz="1800" b="1" dirty="0"/>
              <a:t>Contact information</a:t>
            </a:r>
          </a:p>
          <a:p>
            <a:pPr lvl="1">
              <a:lnSpc>
                <a:spcPct val="80000"/>
              </a:lnSpc>
            </a:pPr>
            <a:r>
              <a:rPr lang="en-US" sz="1800" b="1" dirty="0"/>
              <a:t>Research, education and administrative interests</a:t>
            </a:r>
          </a:p>
          <a:p>
            <a:pPr lvl="1">
              <a:lnSpc>
                <a:spcPct val="80000"/>
              </a:lnSpc>
            </a:pPr>
            <a:r>
              <a:rPr lang="en-US" sz="1800" b="1" dirty="0"/>
              <a:t>Basic campus CI information</a:t>
            </a:r>
          </a:p>
          <a:p>
            <a:pPr>
              <a:lnSpc>
                <a:spcPct val="80000"/>
              </a:lnSpc>
            </a:pPr>
            <a:r>
              <a:rPr lang="en-US" sz="2000" b="1" dirty="0"/>
              <a:t>Collaborative Portal</a:t>
            </a:r>
          </a:p>
          <a:p>
            <a:pPr lvl="1">
              <a:lnSpc>
                <a:spcPct val="80000"/>
              </a:lnSpc>
            </a:pPr>
            <a:r>
              <a:rPr lang="en-US" sz="1800" b="1" dirty="0"/>
              <a:t>Social networking collaboration portal being developed as  a technological manifestation of MSI-CIEC collaborative environment</a:t>
            </a:r>
          </a:p>
          <a:p>
            <a:pPr>
              <a:lnSpc>
                <a:spcPct val="80000"/>
              </a:lnSpc>
            </a:pPr>
            <a:r>
              <a:rPr lang="en-US" sz="2000" b="1" dirty="0"/>
              <a:t>MSI Campus Visits and CyberInfrastructure Days</a:t>
            </a:r>
          </a:p>
          <a:p>
            <a:pPr lvl="1">
              <a:lnSpc>
                <a:spcPct val="80000"/>
              </a:lnSpc>
            </a:pPr>
            <a:r>
              <a:rPr lang="en-US" sz="1800" b="1" dirty="0"/>
              <a:t>Raising awareness of Campus Executive Leadership, Assess Campus strengths and weaknesses in technology and in research, education and technical interests and capacities</a:t>
            </a:r>
          </a:p>
          <a:p>
            <a:pPr lvl="1">
              <a:lnSpc>
                <a:spcPct val="80000"/>
              </a:lnSpc>
            </a:pPr>
            <a:r>
              <a:rPr lang="en-US" sz="1800" b="1" dirty="0"/>
              <a:t>Assist in development of strategic goals, objectives , plans</a:t>
            </a:r>
          </a:p>
          <a:p>
            <a:pPr lvl="1">
              <a:lnSpc>
                <a:spcPct val="80000"/>
              </a:lnSpc>
            </a:pPr>
            <a:r>
              <a:rPr lang="en-US" sz="1800" b="1" dirty="0"/>
              <a:t>Bringing together </a:t>
            </a:r>
            <a:r>
              <a:rPr lang="en-US" sz="1800" b="1" dirty="0" err="1"/>
              <a:t>TeraGrid</a:t>
            </a:r>
            <a:r>
              <a:rPr lang="en-US" sz="1800" b="1" dirty="0"/>
              <a:t>, Internet2, Open Science Grid, </a:t>
            </a:r>
            <a:r>
              <a:rPr lang="en-US" sz="1800" b="1" dirty="0" err="1"/>
              <a:t>Educause</a:t>
            </a:r>
            <a:endParaRPr lang="en-US" sz="1800" b="1" dirty="0"/>
          </a:p>
          <a:p>
            <a:pPr>
              <a:lnSpc>
                <a:spcPct val="80000"/>
              </a:lnSpc>
            </a:pP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B4649-1E78-47FF-82EF-E392957B4A9E}" type="datetime1">
              <a:rPr lang="en-US"/>
              <a:pPr/>
              <a:t>4/17/2009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NSF, CyberInfrastructure CI-TEAM Award 063652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578A3-A0C9-46B7-BAB1-3038A490CB75}" type="slidenum">
              <a:rPr lang="en-US"/>
              <a:pPr/>
              <a:t>19</a:t>
            </a:fld>
            <a:endParaRPr lang="en-US"/>
          </a:p>
        </p:txBody>
      </p:sp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/>
              <a:t>Laying Sustainable Foundation for Scalability</a:t>
            </a:r>
            <a:br>
              <a:rPr lang="en-US" sz="2000" b="1"/>
            </a:br>
            <a:r>
              <a:rPr lang="en-US" sz="2000" b="1"/>
              <a:t>continued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000" b="1"/>
              <a:t>TeraGrid Campus Partnerships</a:t>
            </a:r>
          </a:p>
          <a:p>
            <a:pPr lvl="1">
              <a:lnSpc>
                <a:spcPct val="90000"/>
              </a:lnSpc>
            </a:pPr>
            <a:r>
              <a:rPr lang="en-US" sz="2000" b="1"/>
              <a:t>Encouraging MSIs to join the TeraGrid Community</a:t>
            </a:r>
          </a:p>
          <a:p>
            <a:pPr>
              <a:lnSpc>
                <a:spcPct val="90000"/>
              </a:lnSpc>
            </a:pPr>
            <a:r>
              <a:rPr lang="en-US" sz="2000" b="1"/>
              <a:t>Partnering with TeraGrid Education /Training</a:t>
            </a:r>
          </a:p>
          <a:p>
            <a:pPr lvl="1">
              <a:lnSpc>
                <a:spcPct val="90000"/>
              </a:lnSpc>
            </a:pPr>
            <a:r>
              <a:rPr lang="en-US" sz="2000" b="1"/>
              <a:t>Push to encourage MSIs into CI education and training opportunities of TeraGrid, Supercomputing 07, San Diego Supercomputer Center, Texas Advanced Computing Center and National Center for Supercomputer Applications Summer Institutes</a:t>
            </a:r>
          </a:p>
          <a:p>
            <a:pPr>
              <a:lnSpc>
                <a:spcPct val="90000"/>
              </a:lnSpc>
            </a:pPr>
            <a:endParaRPr lang="en-US" sz="2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6C0C0-BD15-4549-87CC-FB972515C21E}" type="datetime1">
              <a:rPr lang="en-US"/>
              <a:pPr/>
              <a:t>4/17/2009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NSF, CyberInfrastructure CI-TEAM Award 063652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54A85-9B28-42C6-B173-D722ACA4600F}" type="slidenum">
              <a:rPr lang="en-US"/>
              <a:pPr/>
              <a:t>2</a:t>
            </a:fld>
            <a:endParaRPr lang="en-US"/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hlinkClick r:id="rId3" tooltip="MSI-CIEC Mission and Goals"/>
              </a:rPr>
              <a:t/>
            </a:r>
            <a:br>
              <a:rPr lang="en-US" b="1" i="1" dirty="0" smtClean="0">
                <a:hlinkClick r:id="rId3" tooltip="MSI-CIEC Mission and Goals"/>
              </a:rPr>
            </a:br>
            <a:r>
              <a:rPr lang="en-US" b="1" i="1" dirty="0" smtClean="0"/>
              <a:t/>
            </a:r>
            <a:br>
              <a:rPr lang="en-US" b="1" i="1" dirty="0" smtClean="0"/>
            </a:br>
            <a:endParaRPr lang="en-US" dirty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84313"/>
            <a:ext cx="8062913" cy="4968875"/>
          </a:xfrm>
        </p:spPr>
        <p:txBody>
          <a:bodyPr/>
          <a:lstStyle/>
          <a:p>
            <a:pPr>
              <a:lnSpc>
                <a:spcPct val="80000"/>
              </a:lnSpc>
              <a:buNone/>
            </a:pPr>
            <a:r>
              <a:rPr lang="en-US" sz="2800" b="1" i="1" dirty="0" smtClean="0">
                <a:hlinkClick r:id="rId3" tooltip="MSI-CIEC Mission and Goals"/>
              </a:rPr>
              <a:t>Mission</a:t>
            </a:r>
            <a:r>
              <a:rPr lang="en-US" sz="2800" b="1" i="1" dirty="0" smtClean="0"/>
              <a:t>:</a:t>
            </a:r>
          </a:p>
          <a:p>
            <a:pPr>
              <a:lnSpc>
                <a:spcPct val="80000"/>
              </a:lnSpc>
              <a:buNone/>
            </a:pPr>
            <a:r>
              <a:rPr lang="en-US" sz="2800" b="1" i="1" dirty="0" smtClean="0"/>
              <a:t>To build and enhance the </a:t>
            </a:r>
            <a:r>
              <a:rPr lang="en-US" sz="2800" b="1" i="1" dirty="0" smtClean="0">
                <a:solidFill>
                  <a:schemeClr val="hlink"/>
                </a:solidFill>
              </a:rPr>
              <a:t>social and technological mechanisms for meaningful engagement of MSIs in CyberInfrastructure (CI).</a:t>
            </a:r>
            <a:r>
              <a:rPr lang="en-US" sz="2800" dirty="0" smtClean="0"/>
              <a:t> </a:t>
            </a:r>
            <a:endParaRPr lang="en-US" sz="2800" b="1" i="1" dirty="0"/>
          </a:p>
          <a:p>
            <a:pPr>
              <a:lnSpc>
                <a:spcPct val="80000"/>
              </a:lnSpc>
              <a:buNone/>
            </a:pPr>
            <a:endParaRPr lang="en-US" sz="2800" dirty="0"/>
          </a:p>
          <a:p>
            <a:pPr>
              <a:lnSpc>
                <a:spcPct val="90000"/>
              </a:lnSpc>
              <a:buNone/>
            </a:pPr>
            <a:r>
              <a:rPr lang="en-US" sz="2400" b="1" dirty="0" smtClean="0">
                <a:solidFill>
                  <a:schemeClr val="accent2"/>
                </a:solidFill>
              </a:rPr>
              <a:t>Vision</a:t>
            </a:r>
          </a:p>
          <a:p>
            <a:pPr>
              <a:lnSpc>
                <a:spcPct val="90000"/>
              </a:lnSpc>
              <a:buNone/>
            </a:pPr>
            <a:r>
              <a:rPr lang="en-US" sz="2400" b="1" dirty="0" smtClean="0"/>
              <a:t>Through MSIs and the Emerging CI, Advance </a:t>
            </a:r>
          </a:p>
          <a:p>
            <a:pPr lvl="1">
              <a:lnSpc>
                <a:spcPct val="90000"/>
              </a:lnSpc>
            </a:pPr>
            <a:r>
              <a:rPr lang="en-US" sz="2000" b="1" dirty="0" smtClean="0"/>
              <a:t>Science, Technology, Engineering, Mathematics</a:t>
            </a:r>
          </a:p>
          <a:p>
            <a:pPr lvl="1">
              <a:lnSpc>
                <a:spcPct val="90000"/>
              </a:lnSpc>
            </a:pPr>
            <a:r>
              <a:rPr lang="en-US" sz="2000" b="1" dirty="0" smtClean="0"/>
              <a:t>Participation of  underrepresented minorities in:</a:t>
            </a:r>
          </a:p>
          <a:p>
            <a:pPr lvl="2">
              <a:lnSpc>
                <a:spcPct val="90000"/>
              </a:lnSpc>
            </a:pPr>
            <a:r>
              <a:rPr lang="en-US" sz="1800" b="1" dirty="0" smtClean="0"/>
              <a:t> </a:t>
            </a:r>
            <a:r>
              <a:rPr lang="en-US" sz="2000" b="1" dirty="0" smtClean="0"/>
              <a:t>STEM, particularly e-science</a:t>
            </a:r>
          </a:p>
          <a:p>
            <a:pPr lvl="2">
              <a:lnSpc>
                <a:spcPct val="90000"/>
              </a:lnSpc>
            </a:pPr>
            <a:r>
              <a:rPr lang="en-US" sz="2000" b="1" dirty="0" smtClean="0"/>
              <a:t> global STEM workforce </a:t>
            </a:r>
          </a:p>
          <a:p>
            <a:pPr>
              <a:lnSpc>
                <a:spcPct val="120000"/>
              </a:lnSpc>
            </a:pP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BC466-59D8-401F-94BD-FEA21553773E}" type="datetime1">
              <a:rPr lang="en-US"/>
              <a:pPr/>
              <a:t>4/17/2009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NSF, CyberInfrastructure CI-TEAM Award 063652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067E9-E0DC-4CA9-BEF3-90A14D5EC763}" type="slidenum">
              <a:rPr lang="en-US"/>
              <a:pPr/>
              <a:t>20</a:t>
            </a:fld>
            <a:endParaRPr lang="en-US"/>
          </a:p>
        </p:txBody>
      </p:sp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/>
              <a:t>Conclusions</a:t>
            </a:r>
          </a:p>
          <a:p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09B8C-14D3-4B01-B534-96D5E67AD98E}" type="datetime1">
              <a:rPr lang="en-US"/>
              <a:pPr/>
              <a:t>4/17/2009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NSF, CyberInfrastructure CI-TEAM Award 063652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A6054-B08F-406D-BF09-8C7AFC97FE91}" type="slidenum">
              <a:rPr lang="en-US"/>
              <a:pPr/>
              <a:t>21</a:t>
            </a:fld>
            <a:endParaRPr lang="en-US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37894" name="Object 6"/>
          <p:cNvGraphicFramePr>
            <a:graphicFrameLocks/>
          </p:cNvGraphicFramePr>
          <p:nvPr>
            <p:ph idx="1"/>
          </p:nvPr>
        </p:nvGraphicFramePr>
        <p:xfrm>
          <a:off x="228600" y="0"/>
          <a:ext cx="8915400" cy="6453188"/>
        </p:xfrm>
        <a:graphic>
          <a:graphicData uri="http://schemas.openxmlformats.org/presentationml/2006/ole">
            <p:oleObj spid="_x0000_s37894" r:id="rId4" imgW="7142760" imgH="6039000" progId="">
              <p:embed/>
            </p:oleObj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b="1" dirty="0"/>
              <a:t>Thank You</a:t>
            </a:r>
            <a:br>
              <a:rPr lang="en-US" sz="3200" b="1" dirty="0"/>
            </a:br>
            <a:r>
              <a:rPr lang="en-US" sz="3200" b="1" dirty="0"/>
              <a:t>Richard Al</a:t>
            </a:r>
            <a:r>
              <a:rPr lang="en-US" sz="3200" b="1" dirty="0">
                <a:cs typeface="Arial" charset="0"/>
              </a:rPr>
              <a:t>ó</a:t>
            </a:r>
            <a:r>
              <a:rPr lang="en-US" sz="3200" b="1" dirty="0"/>
              <a:t> and the MSI CIEC Team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4CFFC-AAC5-46A2-822E-B8A5688C570D}" type="datetime1">
              <a:rPr lang="en-US"/>
              <a:pPr/>
              <a:t>4/17/2009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NSF, CyberInfrastructure CI-TEAM Award 063652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CE0C9-6871-4F02-911C-81D8F4E1D6A8}" type="slidenum">
              <a:rPr lang="en-US"/>
              <a:pPr/>
              <a:t>3</a:t>
            </a:fld>
            <a:endParaRPr lang="en-US"/>
          </a:p>
        </p:txBody>
      </p:sp>
      <p:sp>
        <p:nvSpPr>
          <p:cNvPr id="112642" name="Rectangle 2"/>
          <p:cNvSpPr>
            <a:spLocks noChangeArrowheads="1"/>
          </p:cNvSpPr>
          <p:nvPr/>
        </p:nvSpPr>
        <p:spPr bwMode="auto">
          <a:xfrm>
            <a:off x="692150" y="6253163"/>
            <a:ext cx="1871663" cy="469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667" name="Rectangle 27"/>
          <p:cNvSpPr>
            <a:spLocks noGrp="1" noChangeArrowheads="1"/>
          </p:cNvSpPr>
          <p:nvPr>
            <p:ph type="title"/>
          </p:nvPr>
        </p:nvSpPr>
        <p:spPr>
          <a:xfrm>
            <a:off x="790575" y="838200"/>
            <a:ext cx="8353425" cy="719138"/>
          </a:xfrm>
        </p:spPr>
        <p:txBody>
          <a:bodyPr/>
          <a:lstStyle/>
          <a:p>
            <a:r>
              <a:rPr lang="en-US" sz="2000" b="1" dirty="0">
                <a:solidFill>
                  <a:schemeClr val="accent2"/>
                </a:solidFill>
              </a:rPr>
              <a:t>What is: MSI CyberInfrastructure Empowerment Coalition MSI-CIEC</a:t>
            </a:r>
            <a:r>
              <a:rPr lang="en-US" sz="2400" b="1" dirty="0">
                <a:solidFill>
                  <a:schemeClr val="accent2"/>
                </a:solidFill>
              </a:rPr>
              <a:t/>
            </a:r>
            <a:br>
              <a:rPr lang="en-US" sz="2400" b="1" dirty="0">
                <a:solidFill>
                  <a:schemeClr val="accent2"/>
                </a:solidFill>
              </a:rPr>
            </a:br>
            <a:endParaRPr lang="en-US" sz="2400" b="1" dirty="0">
              <a:solidFill>
                <a:schemeClr val="accent2"/>
              </a:solidFill>
            </a:endParaRPr>
          </a:p>
        </p:txBody>
      </p:sp>
      <p:sp>
        <p:nvSpPr>
          <p:cNvPr id="112668" name="Rectangle 2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/>
              <a:t>A </a:t>
            </a:r>
            <a:r>
              <a:rPr lang="en-US" sz="2400" b="1" dirty="0">
                <a:solidFill>
                  <a:schemeClr val="accent2"/>
                </a:solidFill>
              </a:rPr>
              <a:t>virtual organization</a:t>
            </a:r>
            <a:r>
              <a:rPr lang="en-US" sz="2400" dirty="0"/>
              <a:t> to:</a:t>
            </a:r>
          </a:p>
          <a:p>
            <a:pPr lvl="1">
              <a:lnSpc>
                <a:spcPct val="90000"/>
              </a:lnSpc>
            </a:pPr>
            <a:r>
              <a:rPr lang="en-US" sz="2000" b="1" dirty="0"/>
              <a:t>accelerate development of a CI-related STEM workforce  </a:t>
            </a:r>
          </a:p>
          <a:p>
            <a:pPr lvl="1">
              <a:lnSpc>
                <a:spcPct val="90000"/>
              </a:lnSpc>
            </a:pPr>
            <a:r>
              <a:rPr lang="en-US" sz="2000" b="1" dirty="0"/>
              <a:t>broaden access, participation, and appreciation for CI and e-science</a:t>
            </a:r>
          </a:p>
          <a:p>
            <a:pPr lvl="1">
              <a:lnSpc>
                <a:spcPct val="90000"/>
              </a:lnSpc>
            </a:pPr>
            <a:r>
              <a:rPr lang="en-US" sz="2000" b="1" dirty="0"/>
              <a:t>particularly among traditionally underrepresented minority populations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A6D3D-0DCC-4C98-B7A0-E93E92AD0FE6}" type="datetime1">
              <a:rPr lang="en-US"/>
              <a:pPr/>
              <a:t>4/17/2009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NSF, CyberInfrastructure CI-TEAM Award 063652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43177-A1DD-4E05-9BE7-7686BDB01E9E}" type="slidenum">
              <a:rPr lang="en-US"/>
              <a:pPr/>
              <a:t>4</a:t>
            </a:fld>
            <a:endParaRPr lang="en-US"/>
          </a:p>
        </p:txBody>
      </p:sp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b="1" dirty="0" smtClean="0">
                <a:solidFill>
                  <a:schemeClr val="accent2"/>
                </a:solidFill>
              </a:rPr>
              <a:t/>
            </a:r>
            <a:br>
              <a:rPr lang="en-US" sz="1800" b="1" dirty="0" smtClean="0">
                <a:solidFill>
                  <a:schemeClr val="accent2"/>
                </a:solidFill>
              </a:rPr>
            </a:br>
            <a:r>
              <a:rPr lang="en-US" sz="2400" b="1" dirty="0">
                <a:solidFill>
                  <a:schemeClr val="accent2"/>
                </a:solidFill>
              </a:rPr>
              <a:t/>
            </a:r>
            <a:br>
              <a:rPr lang="en-US" sz="2400" b="1" dirty="0">
                <a:solidFill>
                  <a:schemeClr val="accent2"/>
                </a:solidFill>
              </a:rPr>
            </a:br>
            <a:r>
              <a:rPr lang="en-US" sz="2400" dirty="0" smtClean="0">
                <a:solidFill>
                  <a:schemeClr val="accent2"/>
                </a:solidFill>
              </a:rPr>
              <a:t> MSI-CIEC          </a:t>
            </a:r>
            <a:r>
              <a:rPr lang="en-US" sz="2400" b="1" dirty="0" smtClean="0">
                <a:solidFill>
                  <a:schemeClr val="accent2"/>
                </a:solidFill>
              </a:rPr>
              <a:t>What is CyberInfrastructure</a:t>
            </a:r>
            <a:br>
              <a:rPr lang="en-US" sz="2400" b="1" dirty="0" smtClean="0">
                <a:solidFill>
                  <a:schemeClr val="accent2"/>
                </a:solidFill>
              </a:rPr>
            </a:br>
            <a:r>
              <a:rPr lang="en-US" sz="2400" b="1" dirty="0" smtClean="0">
                <a:solidFill>
                  <a:schemeClr val="accent2"/>
                </a:solidFill>
              </a:rPr>
              <a:t>50 year old EXAMPLE</a:t>
            </a:r>
            <a:endParaRPr lang="en-US" sz="2400" b="1" dirty="0">
              <a:solidFill>
                <a:schemeClr val="accent2"/>
              </a:solidFill>
            </a:endParaRP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 b="1" dirty="0">
                <a:solidFill>
                  <a:schemeClr val="accent2"/>
                </a:solidFill>
              </a:rPr>
              <a:t>Resources</a:t>
            </a:r>
          </a:p>
          <a:p>
            <a:pPr lvl="1">
              <a:lnSpc>
                <a:spcPct val="90000"/>
              </a:lnSpc>
            </a:pPr>
            <a:r>
              <a:rPr lang="en-US" sz="2000" b="1" dirty="0"/>
              <a:t>Computers			Data Storage</a:t>
            </a:r>
          </a:p>
          <a:p>
            <a:pPr lvl="1">
              <a:lnSpc>
                <a:spcPct val="90000"/>
              </a:lnSpc>
            </a:pPr>
            <a:r>
              <a:rPr lang="en-US" sz="2000" b="1" dirty="0"/>
              <a:t>Scientific instruments		Experts etc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 b="1" dirty="0">
                <a:solidFill>
                  <a:schemeClr val="accent2"/>
                </a:solidFill>
              </a:rPr>
              <a:t>Linkages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US" sz="2000" b="1" dirty="0"/>
              <a:t>Systems      Organizations      Integrating Software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 b="1" dirty="0"/>
              <a:t>------------------------------------------------------------------</a:t>
            </a:r>
          </a:p>
          <a:p>
            <a:pPr>
              <a:lnSpc>
                <a:spcPct val="90000"/>
              </a:lnSpc>
            </a:pPr>
            <a:r>
              <a:rPr lang="en-US" sz="2000" b="1" dirty="0" smtClean="0">
                <a:solidFill>
                  <a:schemeClr val="accent2"/>
                </a:solidFill>
              </a:rPr>
              <a:t>Minot North Dakota, SAGE, Semi Automatic Ground Environment, US Air Force—ONE OF 24 Direction Centers</a:t>
            </a:r>
          </a:p>
          <a:p>
            <a:pPr>
              <a:lnSpc>
                <a:spcPct val="90000"/>
              </a:lnSpc>
            </a:pPr>
            <a:r>
              <a:rPr lang="en-US" sz="2000" b="1" dirty="0" smtClean="0">
                <a:solidFill>
                  <a:schemeClr val="accent2"/>
                </a:solidFill>
              </a:rPr>
              <a:t>BMEWS LINE, DEW LINE</a:t>
            </a:r>
          </a:p>
          <a:p>
            <a:pPr>
              <a:lnSpc>
                <a:spcPct val="90000"/>
              </a:lnSpc>
            </a:pPr>
            <a:r>
              <a:rPr lang="en-US" sz="2000" b="1" dirty="0" smtClean="0">
                <a:solidFill>
                  <a:schemeClr val="accent2"/>
                </a:solidFill>
              </a:rPr>
              <a:t>ICBMs, Nike Ajax, Semi Automatic Fighter Jets</a:t>
            </a:r>
          </a:p>
          <a:p>
            <a:pPr>
              <a:lnSpc>
                <a:spcPct val="90000"/>
              </a:lnSpc>
            </a:pPr>
            <a:r>
              <a:rPr lang="en-US" sz="2000" b="1" dirty="0" smtClean="0">
                <a:solidFill>
                  <a:schemeClr val="accent2"/>
                </a:solidFill>
              </a:rPr>
              <a:t>2 IBM ‘’High Performance”, AN/FSQ7,  80,000 VACUUM TUBES</a:t>
            </a:r>
          </a:p>
          <a:p>
            <a:pPr>
              <a:lnSpc>
                <a:spcPct val="90000"/>
              </a:lnSpc>
            </a:pPr>
            <a:r>
              <a:rPr lang="en-US" sz="2000" b="1" dirty="0" smtClean="0">
                <a:solidFill>
                  <a:schemeClr val="accent2"/>
                </a:solidFill>
              </a:rPr>
              <a:t>CRT Scopes with zap guns</a:t>
            </a:r>
          </a:p>
          <a:p>
            <a:pPr>
              <a:lnSpc>
                <a:spcPct val="90000"/>
              </a:lnSpc>
            </a:pPr>
            <a:endParaRPr lang="en-US" sz="2000" b="1" dirty="0"/>
          </a:p>
          <a:p>
            <a:pPr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1960s</a:t>
            </a:r>
            <a:r>
              <a:rPr lang="en-US" sz="2000" dirty="0" smtClean="0"/>
              <a:t>, revolutionized air defense. I</a:t>
            </a:r>
            <a:r>
              <a:rPr lang="en-US" sz="2000" dirty="0" smtClean="0"/>
              <a:t>ntegrated radar/ </a:t>
            </a:r>
            <a:r>
              <a:rPr lang="en-US" sz="2000" dirty="0" smtClean="0"/>
              <a:t>computer technology (</a:t>
            </a:r>
            <a:r>
              <a:rPr lang="en-US" sz="2000" dirty="0" smtClean="0"/>
              <a:t>contributed </a:t>
            </a:r>
            <a:r>
              <a:rPr lang="en-US" sz="2000" dirty="0" smtClean="0"/>
              <a:t>significantly </a:t>
            </a:r>
            <a:r>
              <a:rPr lang="en-US" sz="2000" dirty="0" smtClean="0"/>
              <a:t>to </a:t>
            </a:r>
            <a:r>
              <a:rPr lang="en-US" sz="2000" dirty="0" smtClean="0"/>
              <a:t>civilian air traffic control </a:t>
            </a:r>
            <a:r>
              <a:rPr lang="en-US" sz="2000" dirty="0" smtClean="0"/>
              <a:t>systems). </a:t>
            </a:r>
          </a:p>
          <a:p>
            <a:r>
              <a:rPr lang="en-US" sz="2000" dirty="0" smtClean="0"/>
              <a:t>Air </a:t>
            </a:r>
            <a:r>
              <a:rPr lang="en-US" sz="2000" dirty="0" smtClean="0"/>
              <a:t>Force </a:t>
            </a:r>
            <a:r>
              <a:rPr lang="en-US" sz="2000" dirty="0" smtClean="0"/>
              <a:t>developed </a:t>
            </a:r>
            <a:r>
              <a:rPr lang="en-US" sz="2000" dirty="0" smtClean="0"/>
              <a:t>advanced command, control, and communications systems. </a:t>
            </a:r>
            <a:endParaRPr lang="en-US" sz="2000" dirty="0" smtClean="0"/>
          </a:p>
          <a:p>
            <a:r>
              <a:rPr lang="en-US" sz="2000" dirty="0" smtClean="0"/>
              <a:t>MIT </a:t>
            </a:r>
            <a:r>
              <a:rPr lang="en-US" sz="2000" dirty="0" smtClean="0"/>
              <a:t>Lincoln Laboratories </a:t>
            </a:r>
            <a:r>
              <a:rPr lang="en-US" sz="2000" dirty="0" smtClean="0"/>
              <a:t>commissioned </a:t>
            </a:r>
            <a:r>
              <a:rPr lang="en-US" sz="2000" dirty="0" smtClean="0"/>
              <a:t>to develop </a:t>
            </a:r>
            <a:r>
              <a:rPr lang="en-US" sz="2000" dirty="0" smtClean="0"/>
              <a:t>automated </a:t>
            </a:r>
            <a:r>
              <a:rPr lang="en-US" sz="2000" dirty="0" smtClean="0"/>
              <a:t>nationwide computer-based air defense system. </a:t>
            </a:r>
            <a:r>
              <a:rPr lang="en-US" sz="2000" dirty="0" smtClean="0"/>
              <a:t>A </a:t>
            </a:r>
            <a:r>
              <a:rPr lang="en-US" sz="2000" dirty="0" smtClean="0"/>
              <a:t>network of computerized control centers </a:t>
            </a:r>
            <a:r>
              <a:rPr lang="en-US" sz="2000" dirty="0" smtClean="0"/>
              <a:t>IN USA.  </a:t>
            </a:r>
          </a:p>
          <a:p>
            <a:r>
              <a:rPr lang="en-US" sz="2000" dirty="0" smtClean="0"/>
              <a:t>22 </a:t>
            </a:r>
            <a:r>
              <a:rPr lang="en-US" sz="2000" dirty="0" smtClean="0"/>
              <a:t>of these advanced command and control nodes installed. </a:t>
            </a:r>
          </a:p>
          <a:p>
            <a:r>
              <a:rPr lang="en-US" sz="2000" dirty="0" smtClean="0"/>
              <a:t> </a:t>
            </a:r>
            <a:endParaRPr lang="en-US" sz="2000" dirty="0" smtClean="0"/>
          </a:p>
          <a:p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95D7C-7797-4394-95A4-62C1D47944F5}" type="datetime1">
              <a:rPr lang="en-US" smtClean="0"/>
              <a:pPr/>
              <a:t>4/17/2009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NSF, CyberInfrastructure CI-TEAM Award 063652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E98A4-7960-43E9-B7BE-D7A2838E81CD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SAGE automatic data processing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capability </a:t>
            </a:r>
            <a:r>
              <a:rPr lang="en-US" sz="2000" dirty="0" smtClean="0"/>
              <a:t>substituted for manual GCI systems in observing, plotting, transmitting information and assigning targets for air defense weapons. </a:t>
            </a:r>
            <a:endParaRPr lang="en-US" sz="2000" dirty="0" smtClean="0"/>
          </a:p>
          <a:p>
            <a:r>
              <a:rPr lang="en-US" sz="2000" dirty="0" smtClean="0"/>
              <a:t>SAGE </a:t>
            </a:r>
            <a:r>
              <a:rPr lang="en-US" sz="2000" dirty="0" smtClean="0"/>
              <a:t>facilities processed air surveillance information and sent </a:t>
            </a:r>
            <a:r>
              <a:rPr lang="en-US" sz="2000" dirty="0" smtClean="0"/>
              <a:t> </a:t>
            </a:r>
            <a:r>
              <a:rPr lang="en-US" sz="2000" dirty="0" smtClean="0"/>
              <a:t>data to Air Defense Command units. </a:t>
            </a:r>
            <a:endParaRPr lang="en-US" sz="2000" dirty="0" smtClean="0"/>
          </a:p>
          <a:p>
            <a:r>
              <a:rPr lang="en-US" sz="2000" dirty="0" smtClean="0"/>
              <a:t>IBM </a:t>
            </a:r>
            <a:r>
              <a:rPr lang="en-US" sz="2000" dirty="0" smtClean="0"/>
              <a:t>engineers installed two large, 275-ton computers in the basement of each SAGE </a:t>
            </a:r>
            <a:r>
              <a:rPr lang="en-US" sz="2000" dirty="0" smtClean="0"/>
              <a:t>facility</a:t>
            </a:r>
          </a:p>
          <a:p>
            <a:r>
              <a:rPr lang="en-US" sz="2000" dirty="0" smtClean="0"/>
              <a:t> </a:t>
            </a:r>
            <a:r>
              <a:rPr lang="en-US" sz="2000" dirty="0" smtClean="0"/>
              <a:t>provided weapons controllers </a:t>
            </a:r>
            <a:r>
              <a:rPr lang="en-US" sz="2000" dirty="0" smtClean="0"/>
              <a:t> </a:t>
            </a:r>
            <a:r>
              <a:rPr lang="en-US" sz="2000" dirty="0" smtClean="0"/>
              <a:t>with data /</a:t>
            </a:r>
            <a:r>
              <a:rPr lang="en-US" sz="2000" dirty="0" smtClean="0"/>
              <a:t> </a:t>
            </a:r>
            <a:r>
              <a:rPr lang="en-US" sz="2000" dirty="0" smtClean="0"/>
              <a:t>facilitated </a:t>
            </a:r>
            <a:r>
              <a:rPr lang="en-US" sz="2000" dirty="0" smtClean="0"/>
              <a:t>intercept </a:t>
            </a:r>
            <a:r>
              <a:rPr lang="en-US" sz="2000" dirty="0" smtClean="0"/>
              <a:t>of unknown aircraft by Air Force fighters. </a:t>
            </a:r>
            <a:r>
              <a:rPr lang="en-US" sz="2000" dirty="0" smtClean="0"/>
              <a:t>and </a:t>
            </a:r>
            <a:r>
              <a:rPr lang="en-US" sz="2000" dirty="0" smtClean="0"/>
              <a:t>maintained surveillance, identified aircraft, selected and directed intercepting aircraft, coordinated air defense responses and disseminated air defense intelligence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95D7C-7797-4394-95A4-62C1D47944F5}" type="datetime1">
              <a:rPr lang="en-US" smtClean="0"/>
              <a:pPr/>
              <a:t>4/17/2009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NSF, CyberInfrastructure CI-TEAM Award 063652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E98A4-7960-43E9-B7BE-D7A2838E81CD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0B2C0-2486-4760-BC6C-3F39C0CE215D}" type="datetime1">
              <a:rPr lang="en-US"/>
              <a:pPr/>
              <a:t>4/17/2009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NSF, CyberInfrastructure CI-TEAM Award 063652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DCC9F-F741-4DC5-9499-9C84C2297F87}" type="slidenum">
              <a:rPr lang="en-US"/>
              <a:pPr/>
              <a:t>7</a:t>
            </a:fld>
            <a:endParaRPr lang="en-US"/>
          </a:p>
        </p:txBody>
      </p:sp>
      <p:sp>
        <p:nvSpPr>
          <p:cNvPr id="114690" name="Rectangle 2"/>
          <p:cNvSpPr>
            <a:spLocks noChangeArrowheads="1"/>
          </p:cNvSpPr>
          <p:nvPr/>
        </p:nvSpPr>
        <p:spPr bwMode="auto">
          <a:xfrm>
            <a:off x="692150" y="6253163"/>
            <a:ext cx="1871663" cy="469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4691" name="Rectangle 3"/>
          <p:cNvSpPr>
            <a:spLocks noChangeArrowheads="1"/>
          </p:cNvSpPr>
          <p:nvPr/>
        </p:nvSpPr>
        <p:spPr bwMode="auto">
          <a:xfrm>
            <a:off x="3117850" y="6253163"/>
            <a:ext cx="2908300" cy="469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469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>
                <a:latin typeface="Book Antiqua" pitchFamily="18" charset="0"/>
              </a:rPr>
              <a:t>Who We Are         			Mission</a:t>
            </a:r>
          </a:p>
        </p:txBody>
      </p:sp>
      <p:sp>
        <p:nvSpPr>
          <p:cNvPr id="114709" name="Rectangle 2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altLang="ko-KR" sz="2000" b="1" i="1" dirty="0">
                <a:solidFill>
                  <a:schemeClr val="accent2"/>
                </a:solidFill>
                <a:ea typeface="굴림" charset="-127"/>
              </a:rPr>
              <a:t>Richard A. Al</a:t>
            </a:r>
            <a:r>
              <a:rPr lang="en-US" altLang="ko-KR" sz="2000" b="1" i="1" dirty="0">
                <a:solidFill>
                  <a:schemeClr val="accent2"/>
                </a:solidFill>
                <a:latin typeface="Arial"/>
                <a:ea typeface="굴림" charset="-127"/>
              </a:rPr>
              <a:t>ó</a:t>
            </a:r>
            <a:r>
              <a:rPr lang="en-US" altLang="ko-KR" sz="2000" b="1" i="1" dirty="0">
                <a:ea typeface="굴림" charset="-127"/>
              </a:rPr>
              <a:t> - </a:t>
            </a:r>
            <a:r>
              <a:rPr lang="en-US" altLang="ko-KR" sz="1800" b="1" i="1" dirty="0">
                <a:ea typeface="굴림" charset="-127"/>
              </a:rPr>
              <a:t>Center for Computational Science, 					University of Houston Downtown</a:t>
            </a:r>
          </a:p>
          <a:p>
            <a:pPr>
              <a:lnSpc>
                <a:spcPct val="80000"/>
              </a:lnSpc>
            </a:pPr>
            <a:r>
              <a:rPr lang="en-US" altLang="ko-KR" sz="2000" b="1" i="1" dirty="0">
                <a:solidFill>
                  <a:schemeClr val="accent2"/>
                </a:solidFill>
                <a:ea typeface="굴림" charset="-127"/>
              </a:rPr>
              <a:t>Diane Baxter</a:t>
            </a:r>
            <a:r>
              <a:rPr lang="en-US" altLang="ko-KR" sz="2000" b="1" i="1" dirty="0">
                <a:ea typeface="굴림" charset="-127"/>
              </a:rPr>
              <a:t> - </a:t>
            </a:r>
            <a:r>
              <a:rPr lang="en-US" altLang="ko-KR" sz="1800" b="1" i="1" dirty="0">
                <a:ea typeface="굴림" charset="-127"/>
              </a:rPr>
              <a:t>San Diego Supercomputer Center</a:t>
            </a:r>
          </a:p>
          <a:p>
            <a:pPr>
              <a:lnSpc>
                <a:spcPct val="80000"/>
              </a:lnSpc>
            </a:pPr>
            <a:r>
              <a:rPr lang="en-US" altLang="ko-KR" sz="2000" b="1" i="1" dirty="0">
                <a:solidFill>
                  <a:schemeClr val="accent2"/>
                </a:solidFill>
                <a:ea typeface="굴림" charset="-127"/>
              </a:rPr>
              <a:t>Geoffrey Fox</a:t>
            </a:r>
            <a:r>
              <a:rPr lang="en-US" altLang="ko-KR" sz="2000" b="1" i="1" dirty="0">
                <a:ea typeface="굴림" charset="-127"/>
              </a:rPr>
              <a:t> - </a:t>
            </a:r>
            <a:r>
              <a:rPr lang="en-US" altLang="ko-KR" sz="1800" b="1" i="1" dirty="0">
                <a:ea typeface="굴림" charset="-127"/>
              </a:rPr>
              <a:t>Community Grids Lab - Indiana University</a:t>
            </a:r>
          </a:p>
          <a:p>
            <a:pPr>
              <a:lnSpc>
                <a:spcPct val="80000"/>
              </a:lnSpc>
            </a:pPr>
            <a:endParaRPr lang="en-US" altLang="ko-KR" sz="1800" b="1" i="1" dirty="0">
              <a:ea typeface="굴림" charset="-127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>
                <a:ea typeface="굴림" charset="-127"/>
              </a:rPr>
              <a:t>Alliance for Equity in Higher Education </a:t>
            </a:r>
            <a:r>
              <a:rPr lang="en-US" altLang="ko-KR" sz="1800" dirty="0">
                <a:ea typeface="굴림" charset="-127"/>
              </a:rPr>
              <a:t>reaching 335+ MSIs</a:t>
            </a:r>
            <a:endParaRPr lang="en-US" altLang="ko-KR" sz="2000" dirty="0">
              <a:ea typeface="굴림" charset="-127"/>
            </a:endParaRPr>
          </a:p>
          <a:p>
            <a:pPr>
              <a:lnSpc>
                <a:spcPct val="80000"/>
              </a:lnSpc>
            </a:pPr>
            <a:r>
              <a:rPr lang="en-US" altLang="ko-KR" sz="2000" b="1" i="1" dirty="0">
                <a:solidFill>
                  <a:schemeClr val="accent2"/>
                </a:solidFill>
                <a:ea typeface="굴림" charset="-127"/>
              </a:rPr>
              <a:t>Karl Barnes</a:t>
            </a:r>
            <a:r>
              <a:rPr lang="en-US" altLang="ko-KR" sz="2000" b="1" i="1" dirty="0">
                <a:ea typeface="굴림" charset="-127"/>
              </a:rPr>
              <a:t> - </a:t>
            </a:r>
            <a:r>
              <a:rPr lang="en-US" altLang="ko-KR" sz="1800" b="1" i="1" dirty="0">
                <a:ea typeface="굴림" charset="-127"/>
              </a:rPr>
              <a:t>National Association for Equal Opportunity in 				Education</a:t>
            </a:r>
          </a:p>
          <a:p>
            <a:pPr>
              <a:lnSpc>
                <a:spcPct val="80000"/>
              </a:lnSpc>
            </a:pPr>
            <a:r>
              <a:rPr lang="en-US" altLang="ko-KR" sz="2000" b="1" i="1" dirty="0">
                <a:solidFill>
                  <a:schemeClr val="accent2"/>
                </a:solidFill>
                <a:ea typeface="굴림" charset="-127"/>
              </a:rPr>
              <a:t>Al Kuslikis -</a:t>
            </a:r>
            <a:r>
              <a:rPr lang="en-US" altLang="ko-KR" sz="2000" b="1" i="1" dirty="0">
                <a:ea typeface="굴림" charset="-127"/>
              </a:rPr>
              <a:t> </a:t>
            </a:r>
            <a:r>
              <a:rPr lang="en-US" altLang="ko-KR" sz="1800" b="1" i="1" dirty="0">
                <a:ea typeface="굴림" charset="-127"/>
              </a:rPr>
              <a:t>American Indian Higher Education Consortium</a:t>
            </a:r>
            <a:r>
              <a:rPr lang="en-US" altLang="ko-KR" sz="2000" b="1" i="1" dirty="0">
                <a:ea typeface="굴림" charset="-127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en-US" altLang="ko-KR" sz="2000" b="1" i="1" dirty="0">
                <a:solidFill>
                  <a:schemeClr val="accent2"/>
                </a:solidFill>
                <a:ea typeface="굴림" charset="-127"/>
              </a:rPr>
              <a:t>Alex Ramirez -</a:t>
            </a:r>
            <a:r>
              <a:rPr lang="en-US" altLang="ko-KR" sz="2000" b="1" i="1" dirty="0">
                <a:ea typeface="굴림" charset="-127"/>
              </a:rPr>
              <a:t> </a:t>
            </a:r>
            <a:r>
              <a:rPr lang="en-US" altLang="ko-KR" sz="1800" b="1" i="1" dirty="0">
                <a:ea typeface="굴림" charset="-127"/>
              </a:rPr>
              <a:t>Hispanic Association of Colleges and 					Universities</a:t>
            </a:r>
            <a:endParaRPr lang="en-US" sz="1800" b="1" i="1" dirty="0">
              <a:ea typeface="굴림" charset="-127"/>
            </a:endParaRPr>
          </a:p>
          <a:p>
            <a:pPr>
              <a:lnSpc>
                <a:spcPct val="80000"/>
              </a:lnSpc>
            </a:pPr>
            <a:endParaRPr lang="en-US" sz="1200" b="1" i="1" dirty="0"/>
          </a:p>
          <a:p>
            <a:pPr>
              <a:lnSpc>
                <a:spcPct val="80000"/>
              </a:lnSpc>
            </a:pPr>
            <a:endParaRPr lang="en-US" sz="2000" b="1" i="1" dirty="0"/>
          </a:p>
          <a:p>
            <a:pPr>
              <a:lnSpc>
                <a:spcPct val="80000"/>
              </a:lnSpc>
            </a:pPr>
            <a:endParaRPr lang="en-US" sz="1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95D7C-7797-4394-95A4-62C1D47944F5}" type="datetime1">
              <a:rPr lang="en-US" smtClean="0"/>
              <a:pPr/>
              <a:t>4/17/2009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NSF, CyberInfrastructure CI-TEAM Award 063652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E98A4-7960-43E9-B7BE-D7A2838E81CD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E6B85-02D9-4C28-B56A-5B13D5FEFEF4}" type="datetime1">
              <a:rPr lang="en-US"/>
              <a:pPr/>
              <a:t>4/17/2009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NSF, CyberInfrastructure CI-TEAM Award 063652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A38AC-E930-4E6E-B8FF-4439D2F9FE7C}" type="slidenum">
              <a:rPr lang="en-US"/>
              <a:pPr/>
              <a:t>9</a:t>
            </a:fld>
            <a:endParaRPr lang="en-US"/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 dirty="0">
                <a:solidFill>
                  <a:schemeClr val="accent2"/>
                </a:solidFill>
              </a:rPr>
              <a:t>MSI-CyberInfrastructure Empowerment Coalition</a:t>
            </a:r>
            <a:br>
              <a:rPr lang="en-US" sz="2000" b="1" dirty="0">
                <a:solidFill>
                  <a:schemeClr val="accent2"/>
                </a:solidFill>
              </a:rPr>
            </a:br>
            <a:r>
              <a:rPr lang="en-US" sz="2000" b="1" dirty="0">
                <a:solidFill>
                  <a:schemeClr val="accent2"/>
                </a:solidFill>
              </a:rPr>
              <a:t> </a:t>
            </a:r>
            <a:r>
              <a:rPr lang="en-US" sz="2000" b="1" dirty="0"/>
              <a:t>Learning about Grids and CyberInfrastructure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84313"/>
            <a:ext cx="8062913" cy="4968875"/>
          </a:xfrm>
        </p:spPr>
        <p:txBody>
          <a:bodyPr/>
          <a:lstStyle/>
          <a:p>
            <a:pPr marL="457200" indent="-457200">
              <a:buFontTx/>
              <a:buAutoNum type="arabicPeriod"/>
            </a:pPr>
            <a:r>
              <a:rPr lang="en-US" sz="2000" b="1" i="1" dirty="0"/>
              <a:t>The Minority-Serving Institutions (MSI) CyberInfrastructure (CI) Institute MSI CI</a:t>
            </a:r>
            <a:r>
              <a:rPr lang="en-US" sz="2000" b="1" i="1" dirty="0">
                <a:cs typeface="Arial" charset="0"/>
              </a:rPr>
              <a:t>²</a:t>
            </a:r>
            <a:r>
              <a:rPr lang="en-US" sz="2000" dirty="0"/>
              <a:t> </a:t>
            </a:r>
            <a:r>
              <a:rPr lang="en-US" sz="2000" b="1" i="1" dirty="0">
                <a:hlinkClick r:id="rId3"/>
              </a:rPr>
              <a:t>http://www.educationgrid.org/index.html</a:t>
            </a:r>
            <a:endParaRPr lang="en-US" sz="2000" b="1" i="1" dirty="0"/>
          </a:p>
          <a:p>
            <a:pPr marL="457200" indent="-457200">
              <a:buFontTx/>
              <a:buAutoNum type="arabicPeriod"/>
            </a:pPr>
            <a:r>
              <a:rPr lang="en-US" sz="2000" b="1" dirty="0"/>
              <a:t>MSI CIEC </a:t>
            </a:r>
            <a:r>
              <a:rPr lang="en-US" sz="2000" b="1" i="1" dirty="0">
                <a:solidFill>
                  <a:schemeClr val="accent2"/>
                </a:solidFill>
                <a:hlinkClick r:id="rId4"/>
              </a:rPr>
              <a:t>http://www.msiciec.org/eduwiki/index.php/MainPage</a:t>
            </a:r>
            <a:endParaRPr lang="en-US" sz="2000" b="1" dirty="0"/>
          </a:p>
          <a:p>
            <a:pPr marL="838200" lvl="1" indent="-381000"/>
            <a:r>
              <a:rPr lang="en-US" sz="2000" b="1" dirty="0"/>
              <a:t>Insightful Video Introduction- </a:t>
            </a:r>
            <a:r>
              <a:rPr lang="en-US" sz="2000" b="1" dirty="0">
                <a:solidFill>
                  <a:schemeClr val="accent2"/>
                </a:solidFill>
              </a:rPr>
              <a:t>Fran Berman, Director San Diego Supercomputer Center,  </a:t>
            </a:r>
          </a:p>
          <a:p>
            <a:pPr marL="457200" indent="-457200">
              <a:buFontTx/>
              <a:buAutoNum type="arabicPeriod"/>
            </a:pPr>
            <a:r>
              <a:rPr lang="en-US" sz="2000" b="1" i="1" dirty="0"/>
              <a:t>NSF 07-28, CyberInfrastructure Vision for 21st Century Discovery</a:t>
            </a:r>
            <a:r>
              <a:rPr lang="en-US" sz="2000" dirty="0"/>
              <a:t> </a:t>
            </a:r>
            <a:r>
              <a:rPr lang="en-US" sz="2000" b="1" i="1" dirty="0">
                <a:hlinkClick r:id="rId5"/>
              </a:rPr>
              <a:t>http://www.nsf.gov/pubs/2007/nsf0728/index.jsp</a:t>
            </a:r>
            <a:endParaRPr lang="en-US" sz="2000" b="1" i="1" dirty="0"/>
          </a:p>
          <a:p>
            <a:pPr marL="457200" indent="-457200">
              <a:buFont typeface="Wingdings" pitchFamily="2" charset="2"/>
              <a:buNone/>
            </a:pPr>
            <a:endParaRPr lang="en-US" sz="2000" i="1" dirty="0"/>
          </a:p>
          <a:p>
            <a:pPr marL="457200" indent="-457200">
              <a:lnSpc>
                <a:spcPct val="120000"/>
              </a:lnSpc>
              <a:buFont typeface="Wingdings" pitchFamily="2" charset="2"/>
              <a:buNone/>
            </a:pP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mpetition">
  <a:themeElements>
    <a:clrScheme name="Competition 1">
      <a:dk1>
        <a:srgbClr val="000000"/>
      </a:dk1>
      <a:lt1>
        <a:srgbClr val="FFFFFF"/>
      </a:lt1>
      <a:dk2>
        <a:srgbClr val="001968"/>
      </a:dk2>
      <a:lt2>
        <a:srgbClr val="FFFFFF"/>
      </a:lt2>
      <a:accent1>
        <a:srgbClr val="A0E2FA"/>
      </a:accent1>
      <a:accent2>
        <a:srgbClr val="B5B0FA"/>
      </a:accent2>
      <a:accent3>
        <a:srgbClr val="AAABB9"/>
      </a:accent3>
      <a:accent4>
        <a:srgbClr val="DADADA"/>
      </a:accent4>
      <a:accent5>
        <a:srgbClr val="CDEEFC"/>
      </a:accent5>
      <a:accent6>
        <a:srgbClr val="A49FE3"/>
      </a:accent6>
      <a:hlink>
        <a:srgbClr val="F4D1C8"/>
      </a:hlink>
      <a:folHlink>
        <a:srgbClr val="D18009"/>
      </a:folHlink>
    </a:clrScheme>
    <a:fontScheme name="Competition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entury Gothic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entury Gothic" pitchFamily="34" charset="0"/>
          </a:defRPr>
        </a:defPPr>
      </a:lstStyle>
    </a:lnDef>
  </a:objectDefaults>
  <a:extraClrSchemeLst>
    <a:extraClrScheme>
      <a:clrScheme name="Competition 1">
        <a:dk1>
          <a:srgbClr val="000000"/>
        </a:dk1>
        <a:lt1>
          <a:srgbClr val="FFFFFF"/>
        </a:lt1>
        <a:dk2>
          <a:srgbClr val="001968"/>
        </a:dk2>
        <a:lt2>
          <a:srgbClr val="FFFFFF"/>
        </a:lt2>
        <a:accent1>
          <a:srgbClr val="A0E2FA"/>
        </a:accent1>
        <a:accent2>
          <a:srgbClr val="B5B0FA"/>
        </a:accent2>
        <a:accent3>
          <a:srgbClr val="AAABB9"/>
        </a:accent3>
        <a:accent4>
          <a:srgbClr val="DADADA"/>
        </a:accent4>
        <a:accent5>
          <a:srgbClr val="CDEEFC"/>
        </a:accent5>
        <a:accent6>
          <a:srgbClr val="A49FE3"/>
        </a:accent6>
        <a:hlink>
          <a:srgbClr val="F4D1C8"/>
        </a:hlink>
        <a:folHlink>
          <a:srgbClr val="D1800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Suit on the move design template</Template>
  <TotalTime>2989</TotalTime>
  <Words>1124</Words>
  <Application>Microsoft Office PowerPoint</Application>
  <PresentationFormat>On-screen Show (4:3)</PresentationFormat>
  <Paragraphs>230</Paragraphs>
  <Slides>22</Slides>
  <Notes>20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Competition</vt:lpstr>
      <vt:lpstr>CI-TEAM MSI-CIEC   North Dakota Tribal Colleges CyberInfrastructure Day </vt:lpstr>
      <vt:lpstr>  </vt:lpstr>
      <vt:lpstr>What is: MSI CyberInfrastructure Empowerment Coalition MSI-CIEC </vt:lpstr>
      <vt:lpstr>   MSI-CIEC          What is CyberInfrastructure 50 year old EXAMPLE</vt:lpstr>
      <vt:lpstr>SAGE</vt:lpstr>
      <vt:lpstr>SAGE automatic data processing</vt:lpstr>
      <vt:lpstr>Who We Are            Mission</vt:lpstr>
      <vt:lpstr>Slide 8</vt:lpstr>
      <vt:lpstr>MSI-CyberInfrastructure Empowerment Coalition  Learning about Grids and CyberInfrastructure</vt:lpstr>
      <vt:lpstr>MSI CIEC Meaningful Engagement</vt:lpstr>
      <vt:lpstr>Mainstay of CI and TeraGrid </vt:lpstr>
      <vt:lpstr>Examples        MSI-CIEC Projects</vt:lpstr>
      <vt:lpstr>Navajo Technical College:    Internet to the Hogan Project </vt:lpstr>
      <vt:lpstr>Navajo Technical College Hogan Project</vt:lpstr>
      <vt:lpstr>Elizabeth City State University- HBCU 3,000 students</vt:lpstr>
      <vt:lpstr>Elizabeth City State University PolarGrid Science Gateway</vt:lpstr>
      <vt:lpstr>Other Emulatable MSIs Meaningfully Engaged in CI</vt:lpstr>
      <vt:lpstr>Laying Sustainable Foundation for Scalability</vt:lpstr>
      <vt:lpstr>Laying Sustainable Foundation for Scalability continued</vt:lpstr>
      <vt:lpstr>Slide 20</vt:lpstr>
      <vt:lpstr>Slide 21</vt:lpstr>
      <vt:lpstr>Thank You Richard Aló and the MSI CIEC Team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Developing Your Committee</dc:title>
  <dc:creator>tmichpa-test</dc:creator>
  <cp:lastModifiedBy>ccsds</cp:lastModifiedBy>
  <cp:revision>66</cp:revision>
  <dcterms:created xsi:type="dcterms:W3CDTF">2006-06-12T07:08:14Z</dcterms:created>
  <dcterms:modified xsi:type="dcterms:W3CDTF">2009-04-17T12:39:38Z</dcterms:modified>
</cp:coreProperties>
</file>